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4" r:id="rId3"/>
    <p:sldId id="279" r:id="rId4"/>
    <p:sldId id="257" r:id="rId5"/>
    <p:sldId id="258" r:id="rId6"/>
    <p:sldId id="259" r:id="rId7"/>
    <p:sldId id="280" r:id="rId8"/>
    <p:sldId id="282" r:id="rId9"/>
    <p:sldId id="283" r:id="rId10"/>
    <p:sldId id="269" r:id="rId11"/>
    <p:sldId id="287" r:id="rId12"/>
    <p:sldId id="261" r:id="rId13"/>
    <p:sldId id="262" r:id="rId14"/>
    <p:sldId id="263" r:id="rId15"/>
    <p:sldId id="267" r:id="rId16"/>
    <p:sldId id="266" r:id="rId17"/>
    <p:sldId id="265" r:id="rId18"/>
    <p:sldId id="268" r:id="rId19"/>
    <p:sldId id="270" r:id="rId20"/>
    <p:sldId id="272" r:id="rId21"/>
    <p:sldId id="271" r:id="rId22"/>
    <p:sldId id="274" r:id="rId23"/>
    <p:sldId id="275" r:id="rId24"/>
    <p:sldId id="277" r:id="rId25"/>
    <p:sldId id="285" r:id="rId26"/>
    <p:sldId id="276" r:id="rId27"/>
    <p:sldId id="2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E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33" autoAdjust="0"/>
  </p:normalViewPr>
  <p:slideViewPr>
    <p:cSldViewPr snapToGrid="0">
      <p:cViewPr varScale="1">
        <p:scale>
          <a:sx n="112" d="100"/>
          <a:sy n="112" d="100"/>
        </p:scale>
        <p:origin x="492" y="108"/>
      </p:cViewPr>
      <p:guideLst/>
    </p:cSldViewPr>
  </p:slideViewPr>
  <p:outlineViewPr>
    <p:cViewPr>
      <p:scale>
        <a:sx n="33" d="100"/>
        <a:sy n="33" d="100"/>
      </p:scale>
      <p:origin x="0" y="-123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7E6A3-3EF2-4E65-A815-CD805DA0051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2EA87455-F5AB-4A17-916B-CF6FA64121E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Investigations </a:t>
          </a:r>
          <a:r>
            <a:rPr kumimoji="0" lang="en-GB"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and clinical assessment including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risk stratification for stroke/thromboembolism</a:t>
          </a:r>
        </a:p>
      </dgm:t>
    </dgm:pt>
    <dgm:pt modelId="{1AC8CE06-BE89-46B8-903A-E997427D89A2}" type="parTrans" cxnId="{B600B63B-E59E-4455-8655-CA134F298065}">
      <dgm:prSet/>
      <dgm:spPr/>
      <dgm:t>
        <a:bodyPr/>
        <a:lstStyle/>
        <a:p>
          <a:endParaRPr lang="en-GB"/>
        </a:p>
      </dgm:t>
    </dgm:pt>
    <dgm:pt modelId="{285FE81A-8F3B-445C-A099-A77724C66047}" type="sibTrans" cxnId="{B600B63B-E59E-4455-8655-CA134F298065}">
      <dgm:prSet/>
      <dgm:spPr/>
      <dgm:t>
        <a:bodyPr/>
        <a:lstStyle/>
        <a:p>
          <a:endParaRPr lang="en-GB"/>
        </a:p>
      </dgm:t>
    </dgm:pt>
    <dgm:pt modelId="{CF857666-FA10-453A-95D1-61C4FBDEDA3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Paroxysmal</a:t>
          </a:r>
        </a:p>
      </dgm:t>
    </dgm:pt>
    <dgm:pt modelId="{CB58601D-B912-474A-9016-15773498EABD}" type="parTrans" cxnId="{05294B1A-B465-4371-858B-C316B59571C9}">
      <dgm:prSet/>
      <dgm:spPr/>
      <dgm:t>
        <a:bodyPr/>
        <a:lstStyle/>
        <a:p>
          <a:endParaRPr lang="en-GB"/>
        </a:p>
      </dgm:t>
    </dgm:pt>
    <dgm:pt modelId="{7FC67C6F-4336-4769-B79A-0749E024BB42}" type="sibTrans" cxnId="{05294B1A-B465-4371-858B-C316B59571C9}">
      <dgm:prSet/>
      <dgm:spPr/>
      <dgm:t>
        <a:bodyPr/>
        <a:lstStyle/>
        <a:p>
          <a:endParaRPr lang="en-GB"/>
        </a:p>
      </dgm:t>
    </dgm:pt>
    <dgm:pt modelId="{53B0B4F2-B4B8-457A-9983-B5D1C33EB84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Rhythm control</a:t>
          </a:r>
        </a:p>
      </dgm:t>
    </dgm:pt>
    <dgm:pt modelId="{891A51B1-75F6-488B-A951-56E87A5EE4C4}" type="parTrans" cxnId="{9FA78A9D-6BFF-4E83-A369-2E4D07956871}">
      <dgm:prSet/>
      <dgm:spPr/>
      <dgm:t>
        <a:bodyPr/>
        <a:lstStyle/>
        <a:p>
          <a:endParaRPr lang="en-GB"/>
        </a:p>
      </dgm:t>
    </dgm:pt>
    <dgm:pt modelId="{89CE8D23-F1FF-4389-9167-346B900C533E}" type="sibTrans" cxnId="{9FA78A9D-6BFF-4E83-A369-2E4D07956871}">
      <dgm:prSet/>
      <dgm:spPr/>
      <dgm:t>
        <a:bodyPr/>
        <a:lstStyle/>
        <a:p>
          <a:endParaRPr lang="en-GB"/>
        </a:p>
      </dgm:t>
    </dgm:pt>
    <dgm:pt modelId="{834FBDD1-F71F-4622-937A-4B17274235B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Persistent</a:t>
          </a:r>
        </a:p>
      </dgm:t>
    </dgm:pt>
    <dgm:pt modelId="{A7BBFBD1-1600-4D3A-9D7D-D869EB998C71}" type="parTrans" cxnId="{F0DAC3B2-E397-4362-B8AC-E7BF88C44C3E}">
      <dgm:prSet/>
      <dgm:spPr/>
      <dgm:t>
        <a:bodyPr/>
        <a:lstStyle/>
        <a:p>
          <a:endParaRPr lang="en-GB"/>
        </a:p>
      </dgm:t>
    </dgm:pt>
    <dgm:pt modelId="{834F748C-F3E9-4321-B8EF-40F5C2CA6EE7}" type="sibTrans" cxnId="{F0DAC3B2-E397-4362-B8AC-E7BF88C44C3E}">
      <dgm:prSet/>
      <dgm:spPr/>
      <dgm:t>
        <a:bodyPr/>
        <a:lstStyle/>
        <a:p>
          <a:endParaRPr lang="en-GB"/>
        </a:p>
      </dgm:t>
    </dgm:pt>
    <dgm:pt modelId="{1C83A4A2-5114-432C-A1D7-1792495C6D2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Rate or rhythm?</a:t>
          </a:r>
        </a:p>
      </dgm:t>
    </dgm:pt>
    <dgm:pt modelId="{F19269F0-1DFA-43FE-873C-4DB8F09CCCAD}" type="parTrans" cxnId="{E90A9809-828A-4741-9514-CC5A6E5BFD8E}">
      <dgm:prSet/>
      <dgm:spPr/>
      <dgm:t>
        <a:bodyPr/>
        <a:lstStyle/>
        <a:p>
          <a:endParaRPr lang="en-GB"/>
        </a:p>
      </dgm:t>
    </dgm:pt>
    <dgm:pt modelId="{C454B04B-82E2-41EE-B121-9CDA4BF0F6A2}" type="sibTrans" cxnId="{E90A9809-828A-4741-9514-CC5A6E5BFD8E}">
      <dgm:prSet/>
      <dgm:spPr/>
      <dgm:t>
        <a:bodyPr/>
        <a:lstStyle/>
        <a:p>
          <a:endParaRPr lang="en-GB"/>
        </a:p>
      </dgm:t>
    </dgm:pt>
    <dgm:pt modelId="{2AF4662F-3AE9-4FAC-B580-9207DA16837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Permanent</a:t>
          </a:r>
        </a:p>
      </dgm:t>
    </dgm:pt>
    <dgm:pt modelId="{3E14B421-5C04-4A08-BECC-A9AB806B9EEC}" type="parTrans" cxnId="{70955E41-B2DF-4B2A-BF0D-87BE48B1F70C}">
      <dgm:prSet/>
      <dgm:spPr/>
      <dgm:t>
        <a:bodyPr/>
        <a:lstStyle/>
        <a:p>
          <a:endParaRPr lang="en-GB"/>
        </a:p>
      </dgm:t>
    </dgm:pt>
    <dgm:pt modelId="{65FEC044-5EA6-4B9C-A0D7-943E89946B09}" type="sibTrans" cxnId="{70955E41-B2DF-4B2A-BF0D-87BE48B1F70C}">
      <dgm:prSet/>
      <dgm:spPr/>
      <dgm:t>
        <a:bodyPr/>
        <a:lstStyle/>
        <a:p>
          <a:endParaRPr lang="en-GB"/>
        </a:p>
      </dgm:t>
    </dgm:pt>
    <dgm:pt modelId="{4EACC98D-1762-45F5-9B7C-EDF3EC5D4A6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Rate control</a:t>
          </a:r>
        </a:p>
      </dgm:t>
    </dgm:pt>
    <dgm:pt modelId="{6FDDFD34-0149-4078-8531-3F9544D8B051}" type="parTrans" cxnId="{67620998-5E07-44DF-9A9D-28429FC77B34}">
      <dgm:prSet/>
      <dgm:spPr/>
      <dgm:t>
        <a:bodyPr/>
        <a:lstStyle/>
        <a:p>
          <a:endParaRPr lang="en-GB"/>
        </a:p>
      </dgm:t>
    </dgm:pt>
    <dgm:pt modelId="{BBF39CE4-6C36-4A8C-9E3A-B269276DE211}" type="sibTrans" cxnId="{67620998-5E07-44DF-9A9D-28429FC77B34}">
      <dgm:prSet/>
      <dgm:spPr/>
      <dgm:t>
        <a:bodyPr/>
        <a:lstStyle/>
        <a:p>
          <a:endParaRPr lang="en-GB"/>
        </a:p>
      </dgm:t>
    </dgm:pt>
    <dgm:pt modelId="{C92A1090-47EF-427D-A6DE-FDFF09ED633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Confirmed diagnosis of </a:t>
          </a:r>
          <a:r>
            <a:rPr kumimoji="0" lang="en-GB"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(or flutter)</a:t>
          </a:r>
          <a:endParaRPr kumimoji="0" lang="en-GB"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dgm:t>
    </dgm:pt>
    <dgm:pt modelId="{D860B2E3-2687-42B8-AB23-C211BDC55F01}" type="sibTrans" cxnId="{D1376A8C-EFE3-4C14-A2EB-697F4EEFAE0D}">
      <dgm:prSet/>
      <dgm:spPr/>
      <dgm:t>
        <a:bodyPr/>
        <a:lstStyle/>
        <a:p>
          <a:endParaRPr lang="en-GB"/>
        </a:p>
      </dgm:t>
    </dgm:pt>
    <dgm:pt modelId="{78A020E9-15AB-4063-BA43-7B55972A773C}" type="parTrans" cxnId="{D1376A8C-EFE3-4C14-A2EB-697F4EEFAE0D}">
      <dgm:prSet/>
      <dgm:spPr/>
      <dgm:t>
        <a:bodyPr/>
        <a:lstStyle/>
        <a:p>
          <a:endParaRPr lang="en-GB"/>
        </a:p>
      </dgm:t>
    </dgm:pt>
    <dgm:pt modelId="{D6071D65-AFEF-406B-9201-4964C009E4AE}" type="pres">
      <dgm:prSet presAssocID="{CB77E6A3-3EF2-4E65-A815-CD805DA00513}" presName="hierChild1" presStyleCnt="0">
        <dgm:presLayoutVars>
          <dgm:orgChart val="1"/>
          <dgm:chPref val="1"/>
          <dgm:dir/>
          <dgm:animOne val="branch"/>
          <dgm:animLvl val="lvl"/>
          <dgm:resizeHandles/>
        </dgm:presLayoutVars>
      </dgm:prSet>
      <dgm:spPr/>
      <dgm:t>
        <a:bodyPr/>
        <a:lstStyle/>
        <a:p>
          <a:endParaRPr lang="en-GB"/>
        </a:p>
      </dgm:t>
    </dgm:pt>
    <dgm:pt modelId="{F175968A-E9EB-4C09-BBE0-C0233182E45D}" type="pres">
      <dgm:prSet presAssocID="{C92A1090-47EF-427D-A6DE-FDFF09ED633E}" presName="hierRoot1" presStyleCnt="0">
        <dgm:presLayoutVars>
          <dgm:hierBranch/>
        </dgm:presLayoutVars>
      </dgm:prSet>
      <dgm:spPr/>
    </dgm:pt>
    <dgm:pt modelId="{AAB28DD6-99C0-4065-8A85-DF29CE11D955}" type="pres">
      <dgm:prSet presAssocID="{C92A1090-47EF-427D-A6DE-FDFF09ED633E}" presName="rootComposite1" presStyleCnt="0"/>
      <dgm:spPr/>
    </dgm:pt>
    <dgm:pt modelId="{D1BA3262-D888-416E-BD9B-232598864A5E}" type="pres">
      <dgm:prSet presAssocID="{C92A1090-47EF-427D-A6DE-FDFF09ED633E}" presName="rootText1" presStyleLbl="node0" presStyleIdx="0" presStyleCnt="1" custScaleX="120734">
        <dgm:presLayoutVars>
          <dgm:chPref val="3"/>
        </dgm:presLayoutVars>
      </dgm:prSet>
      <dgm:spPr/>
      <dgm:t>
        <a:bodyPr/>
        <a:lstStyle/>
        <a:p>
          <a:endParaRPr lang="en-GB"/>
        </a:p>
      </dgm:t>
    </dgm:pt>
    <dgm:pt modelId="{BE670661-4FF6-4D5B-9760-727107B107F7}" type="pres">
      <dgm:prSet presAssocID="{C92A1090-47EF-427D-A6DE-FDFF09ED633E}" presName="rootConnector1" presStyleLbl="node1" presStyleIdx="0" presStyleCnt="0"/>
      <dgm:spPr/>
      <dgm:t>
        <a:bodyPr/>
        <a:lstStyle/>
        <a:p>
          <a:endParaRPr lang="en-GB"/>
        </a:p>
      </dgm:t>
    </dgm:pt>
    <dgm:pt modelId="{DBA45430-06FD-48FB-BAC0-25164C660E64}" type="pres">
      <dgm:prSet presAssocID="{C92A1090-47EF-427D-A6DE-FDFF09ED633E}" presName="hierChild2" presStyleCnt="0"/>
      <dgm:spPr/>
    </dgm:pt>
    <dgm:pt modelId="{261D02D0-4FBC-4F4D-A744-995B2FAD2589}" type="pres">
      <dgm:prSet presAssocID="{1AC8CE06-BE89-46B8-903A-E997427D89A2}" presName="Name35" presStyleLbl="parChTrans1D2" presStyleIdx="0" presStyleCnt="1"/>
      <dgm:spPr/>
      <dgm:t>
        <a:bodyPr/>
        <a:lstStyle/>
        <a:p>
          <a:endParaRPr lang="en-GB"/>
        </a:p>
      </dgm:t>
    </dgm:pt>
    <dgm:pt modelId="{9BEB6E60-1D32-40D0-A17E-B7EDF04131F3}" type="pres">
      <dgm:prSet presAssocID="{2EA87455-F5AB-4A17-916B-CF6FA64121E3}" presName="hierRoot2" presStyleCnt="0">
        <dgm:presLayoutVars>
          <dgm:hierBranch/>
        </dgm:presLayoutVars>
      </dgm:prSet>
      <dgm:spPr/>
    </dgm:pt>
    <dgm:pt modelId="{2294897C-EE88-49C3-B262-0B70A72CA79A}" type="pres">
      <dgm:prSet presAssocID="{2EA87455-F5AB-4A17-916B-CF6FA64121E3}" presName="rootComposite" presStyleCnt="0"/>
      <dgm:spPr/>
    </dgm:pt>
    <dgm:pt modelId="{07521E66-559C-4D09-B5E8-09755603601F}" type="pres">
      <dgm:prSet presAssocID="{2EA87455-F5AB-4A17-916B-CF6FA64121E3}" presName="rootText" presStyleLbl="node2" presStyleIdx="0" presStyleCnt="1" custScaleX="128018">
        <dgm:presLayoutVars>
          <dgm:chPref val="3"/>
        </dgm:presLayoutVars>
      </dgm:prSet>
      <dgm:spPr/>
      <dgm:t>
        <a:bodyPr/>
        <a:lstStyle/>
        <a:p>
          <a:endParaRPr lang="en-GB"/>
        </a:p>
      </dgm:t>
    </dgm:pt>
    <dgm:pt modelId="{1D0BEFF6-F482-47BA-BC9E-E219E625F81B}" type="pres">
      <dgm:prSet presAssocID="{2EA87455-F5AB-4A17-916B-CF6FA64121E3}" presName="rootConnector" presStyleLbl="node2" presStyleIdx="0" presStyleCnt="1"/>
      <dgm:spPr/>
      <dgm:t>
        <a:bodyPr/>
        <a:lstStyle/>
        <a:p>
          <a:endParaRPr lang="en-GB"/>
        </a:p>
      </dgm:t>
    </dgm:pt>
    <dgm:pt modelId="{DC310722-66CC-4B33-BAC0-475E43350170}" type="pres">
      <dgm:prSet presAssocID="{2EA87455-F5AB-4A17-916B-CF6FA64121E3}" presName="hierChild4" presStyleCnt="0"/>
      <dgm:spPr/>
    </dgm:pt>
    <dgm:pt modelId="{AFF927FD-D2F1-49F4-B1C5-FF78E9AE5556}" type="pres">
      <dgm:prSet presAssocID="{CB58601D-B912-474A-9016-15773498EABD}" presName="Name35" presStyleLbl="parChTrans1D3" presStyleIdx="0" presStyleCnt="3"/>
      <dgm:spPr/>
      <dgm:t>
        <a:bodyPr/>
        <a:lstStyle/>
        <a:p>
          <a:endParaRPr lang="en-GB"/>
        </a:p>
      </dgm:t>
    </dgm:pt>
    <dgm:pt modelId="{C69D6458-97CA-452D-BA90-FAC680CE91AA}" type="pres">
      <dgm:prSet presAssocID="{CF857666-FA10-453A-95D1-61C4FBDEDA34}" presName="hierRoot2" presStyleCnt="0">
        <dgm:presLayoutVars>
          <dgm:hierBranch val="r"/>
        </dgm:presLayoutVars>
      </dgm:prSet>
      <dgm:spPr/>
    </dgm:pt>
    <dgm:pt modelId="{F1BC169D-3DC9-40F1-8851-EAF4BB41BAF6}" type="pres">
      <dgm:prSet presAssocID="{CF857666-FA10-453A-95D1-61C4FBDEDA34}" presName="rootComposite" presStyleCnt="0"/>
      <dgm:spPr/>
    </dgm:pt>
    <dgm:pt modelId="{B140C296-D3BA-4EC8-9CDE-8CCCB8B8C051}" type="pres">
      <dgm:prSet presAssocID="{CF857666-FA10-453A-95D1-61C4FBDEDA34}" presName="rootText" presStyleLbl="node3" presStyleIdx="0" presStyleCnt="3">
        <dgm:presLayoutVars>
          <dgm:chPref val="3"/>
        </dgm:presLayoutVars>
      </dgm:prSet>
      <dgm:spPr/>
      <dgm:t>
        <a:bodyPr/>
        <a:lstStyle/>
        <a:p>
          <a:endParaRPr lang="en-GB"/>
        </a:p>
      </dgm:t>
    </dgm:pt>
    <dgm:pt modelId="{904E3936-5B5F-41F1-B8C0-5177DD2C269A}" type="pres">
      <dgm:prSet presAssocID="{CF857666-FA10-453A-95D1-61C4FBDEDA34}" presName="rootConnector" presStyleLbl="node3" presStyleIdx="0" presStyleCnt="3"/>
      <dgm:spPr/>
      <dgm:t>
        <a:bodyPr/>
        <a:lstStyle/>
        <a:p>
          <a:endParaRPr lang="en-GB"/>
        </a:p>
      </dgm:t>
    </dgm:pt>
    <dgm:pt modelId="{5F42C34C-35FB-4621-A16F-F6F63CC40319}" type="pres">
      <dgm:prSet presAssocID="{CF857666-FA10-453A-95D1-61C4FBDEDA34}" presName="hierChild4" presStyleCnt="0"/>
      <dgm:spPr/>
    </dgm:pt>
    <dgm:pt modelId="{A567273B-986E-4E43-9F47-185641EA57E5}" type="pres">
      <dgm:prSet presAssocID="{891A51B1-75F6-488B-A951-56E87A5EE4C4}" presName="Name50" presStyleLbl="parChTrans1D4" presStyleIdx="0" presStyleCnt="3"/>
      <dgm:spPr/>
      <dgm:t>
        <a:bodyPr/>
        <a:lstStyle/>
        <a:p>
          <a:endParaRPr lang="en-GB"/>
        </a:p>
      </dgm:t>
    </dgm:pt>
    <dgm:pt modelId="{7CC35F94-0EFC-4D22-B2A6-1BEAE539899E}" type="pres">
      <dgm:prSet presAssocID="{53B0B4F2-B4B8-457A-9983-B5D1C33EB841}" presName="hierRoot2" presStyleCnt="0">
        <dgm:presLayoutVars>
          <dgm:hierBranch val="r"/>
        </dgm:presLayoutVars>
      </dgm:prSet>
      <dgm:spPr/>
    </dgm:pt>
    <dgm:pt modelId="{6E6BBFA5-0418-4632-8103-F99658DA7CC0}" type="pres">
      <dgm:prSet presAssocID="{53B0B4F2-B4B8-457A-9983-B5D1C33EB841}" presName="rootComposite" presStyleCnt="0"/>
      <dgm:spPr/>
    </dgm:pt>
    <dgm:pt modelId="{39FF507D-BD7F-4128-8D73-CB1128CDD757}" type="pres">
      <dgm:prSet presAssocID="{53B0B4F2-B4B8-457A-9983-B5D1C33EB841}" presName="rootText" presStyleLbl="node4" presStyleIdx="0" presStyleCnt="3">
        <dgm:presLayoutVars>
          <dgm:chPref val="3"/>
        </dgm:presLayoutVars>
      </dgm:prSet>
      <dgm:spPr/>
      <dgm:t>
        <a:bodyPr/>
        <a:lstStyle/>
        <a:p>
          <a:endParaRPr lang="en-GB"/>
        </a:p>
      </dgm:t>
    </dgm:pt>
    <dgm:pt modelId="{E2AB022F-17BA-4CBE-A7F8-C7FB06ED8F78}" type="pres">
      <dgm:prSet presAssocID="{53B0B4F2-B4B8-457A-9983-B5D1C33EB841}" presName="rootConnector" presStyleLbl="node4" presStyleIdx="0" presStyleCnt="3"/>
      <dgm:spPr/>
      <dgm:t>
        <a:bodyPr/>
        <a:lstStyle/>
        <a:p>
          <a:endParaRPr lang="en-GB"/>
        </a:p>
      </dgm:t>
    </dgm:pt>
    <dgm:pt modelId="{96A9B91E-31F6-4ADD-8898-5DD7F4DE2DB1}" type="pres">
      <dgm:prSet presAssocID="{53B0B4F2-B4B8-457A-9983-B5D1C33EB841}" presName="hierChild4" presStyleCnt="0"/>
      <dgm:spPr/>
    </dgm:pt>
    <dgm:pt modelId="{509831FD-90E4-4637-B3A1-ACF8A09C928F}" type="pres">
      <dgm:prSet presAssocID="{53B0B4F2-B4B8-457A-9983-B5D1C33EB841}" presName="hierChild5" presStyleCnt="0"/>
      <dgm:spPr/>
    </dgm:pt>
    <dgm:pt modelId="{BE3DB9CB-0CF5-47EB-8D71-7468639FD293}" type="pres">
      <dgm:prSet presAssocID="{CF857666-FA10-453A-95D1-61C4FBDEDA34}" presName="hierChild5" presStyleCnt="0"/>
      <dgm:spPr/>
    </dgm:pt>
    <dgm:pt modelId="{C31A81E5-42D1-41B1-A4CF-E40B291011A1}" type="pres">
      <dgm:prSet presAssocID="{A7BBFBD1-1600-4D3A-9D7D-D869EB998C71}" presName="Name35" presStyleLbl="parChTrans1D3" presStyleIdx="1" presStyleCnt="3"/>
      <dgm:spPr/>
      <dgm:t>
        <a:bodyPr/>
        <a:lstStyle/>
        <a:p>
          <a:endParaRPr lang="en-GB"/>
        </a:p>
      </dgm:t>
    </dgm:pt>
    <dgm:pt modelId="{984595D6-1494-43E1-AC4C-17D9DC80EA69}" type="pres">
      <dgm:prSet presAssocID="{834FBDD1-F71F-4622-937A-4B17274235BD}" presName="hierRoot2" presStyleCnt="0">
        <dgm:presLayoutVars>
          <dgm:hierBranch val="r"/>
        </dgm:presLayoutVars>
      </dgm:prSet>
      <dgm:spPr/>
    </dgm:pt>
    <dgm:pt modelId="{893DE302-9718-4A3B-AA3A-A6C3718837C4}" type="pres">
      <dgm:prSet presAssocID="{834FBDD1-F71F-4622-937A-4B17274235BD}" presName="rootComposite" presStyleCnt="0"/>
      <dgm:spPr/>
    </dgm:pt>
    <dgm:pt modelId="{E488D80E-1D36-4A64-B360-2CB551B4EC1B}" type="pres">
      <dgm:prSet presAssocID="{834FBDD1-F71F-4622-937A-4B17274235BD}" presName="rootText" presStyleLbl="node3" presStyleIdx="1" presStyleCnt="3">
        <dgm:presLayoutVars>
          <dgm:chPref val="3"/>
        </dgm:presLayoutVars>
      </dgm:prSet>
      <dgm:spPr/>
      <dgm:t>
        <a:bodyPr/>
        <a:lstStyle/>
        <a:p>
          <a:endParaRPr lang="en-GB"/>
        </a:p>
      </dgm:t>
    </dgm:pt>
    <dgm:pt modelId="{4856B5A6-1C5F-4878-804E-6CADCABBA8F0}" type="pres">
      <dgm:prSet presAssocID="{834FBDD1-F71F-4622-937A-4B17274235BD}" presName="rootConnector" presStyleLbl="node3" presStyleIdx="1" presStyleCnt="3"/>
      <dgm:spPr/>
      <dgm:t>
        <a:bodyPr/>
        <a:lstStyle/>
        <a:p>
          <a:endParaRPr lang="en-GB"/>
        </a:p>
      </dgm:t>
    </dgm:pt>
    <dgm:pt modelId="{DE23F6F4-AFCD-4726-BE1A-4543F122F33D}" type="pres">
      <dgm:prSet presAssocID="{834FBDD1-F71F-4622-937A-4B17274235BD}" presName="hierChild4" presStyleCnt="0"/>
      <dgm:spPr/>
    </dgm:pt>
    <dgm:pt modelId="{C9E9EB29-928C-4BFE-8C2E-E440522CA30A}" type="pres">
      <dgm:prSet presAssocID="{F19269F0-1DFA-43FE-873C-4DB8F09CCCAD}" presName="Name50" presStyleLbl="parChTrans1D4" presStyleIdx="1" presStyleCnt="3"/>
      <dgm:spPr/>
      <dgm:t>
        <a:bodyPr/>
        <a:lstStyle/>
        <a:p>
          <a:endParaRPr lang="en-GB"/>
        </a:p>
      </dgm:t>
    </dgm:pt>
    <dgm:pt modelId="{B774A249-38E0-44F9-89AD-553827EE3606}" type="pres">
      <dgm:prSet presAssocID="{1C83A4A2-5114-432C-A1D7-1792495C6D2D}" presName="hierRoot2" presStyleCnt="0">
        <dgm:presLayoutVars>
          <dgm:hierBranch val="r"/>
        </dgm:presLayoutVars>
      </dgm:prSet>
      <dgm:spPr/>
    </dgm:pt>
    <dgm:pt modelId="{1BB0A403-879E-4172-97AB-C28291D0FA52}" type="pres">
      <dgm:prSet presAssocID="{1C83A4A2-5114-432C-A1D7-1792495C6D2D}" presName="rootComposite" presStyleCnt="0"/>
      <dgm:spPr/>
    </dgm:pt>
    <dgm:pt modelId="{74862D61-F143-43D6-8F79-667BC0A8EDE2}" type="pres">
      <dgm:prSet presAssocID="{1C83A4A2-5114-432C-A1D7-1792495C6D2D}" presName="rootText" presStyleLbl="node4" presStyleIdx="1" presStyleCnt="3">
        <dgm:presLayoutVars>
          <dgm:chPref val="3"/>
        </dgm:presLayoutVars>
      </dgm:prSet>
      <dgm:spPr/>
      <dgm:t>
        <a:bodyPr/>
        <a:lstStyle/>
        <a:p>
          <a:endParaRPr lang="en-GB"/>
        </a:p>
      </dgm:t>
    </dgm:pt>
    <dgm:pt modelId="{8FC063E6-7790-4173-921B-51B5454F7EA7}" type="pres">
      <dgm:prSet presAssocID="{1C83A4A2-5114-432C-A1D7-1792495C6D2D}" presName="rootConnector" presStyleLbl="node4" presStyleIdx="1" presStyleCnt="3"/>
      <dgm:spPr/>
      <dgm:t>
        <a:bodyPr/>
        <a:lstStyle/>
        <a:p>
          <a:endParaRPr lang="en-GB"/>
        </a:p>
      </dgm:t>
    </dgm:pt>
    <dgm:pt modelId="{2B68E1D0-CE12-4A22-A1BE-A4DD29403E3C}" type="pres">
      <dgm:prSet presAssocID="{1C83A4A2-5114-432C-A1D7-1792495C6D2D}" presName="hierChild4" presStyleCnt="0"/>
      <dgm:spPr/>
    </dgm:pt>
    <dgm:pt modelId="{04F7034F-881B-4EAD-B842-E07B34821890}" type="pres">
      <dgm:prSet presAssocID="{1C83A4A2-5114-432C-A1D7-1792495C6D2D}" presName="hierChild5" presStyleCnt="0"/>
      <dgm:spPr/>
    </dgm:pt>
    <dgm:pt modelId="{61A552B3-C994-45C5-808D-8815EC12DFD0}" type="pres">
      <dgm:prSet presAssocID="{834FBDD1-F71F-4622-937A-4B17274235BD}" presName="hierChild5" presStyleCnt="0"/>
      <dgm:spPr/>
    </dgm:pt>
    <dgm:pt modelId="{EEB1E745-4AF6-4805-8C4D-816E2FFC99CC}" type="pres">
      <dgm:prSet presAssocID="{3E14B421-5C04-4A08-BECC-A9AB806B9EEC}" presName="Name35" presStyleLbl="parChTrans1D3" presStyleIdx="2" presStyleCnt="3"/>
      <dgm:spPr/>
      <dgm:t>
        <a:bodyPr/>
        <a:lstStyle/>
        <a:p>
          <a:endParaRPr lang="en-GB"/>
        </a:p>
      </dgm:t>
    </dgm:pt>
    <dgm:pt modelId="{ADA35A13-CE86-4B50-8C53-83366B3EAABB}" type="pres">
      <dgm:prSet presAssocID="{2AF4662F-3AE9-4FAC-B580-9207DA16837A}" presName="hierRoot2" presStyleCnt="0">
        <dgm:presLayoutVars>
          <dgm:hierBranch val="r"/>
        </dgm:presLayoutVars>
      </dgm:prSet>
      <dgm:spPr/>
    </dgm:pt>
    <dgm:pt modelId="{5FB5F6A0-6BE1-4CDB-AE10-FCD703520818}" type="pres">
      <dgm:prSet presAssocID="{2AF4662F-3AE9-4FAC-B580-9207DA16837A}" presName="rootComposite" presStyleCnt="0"/>
      <dgm:spPr/>
    </dgm:pt>
    <dgm:pt modelId="{E8B43FA7-F4C9-459A-B90A-FD3013A6DD81}" type="pres">
      <dgm:prSet presAssocID="{2AF4662F-3AE9-4FAC-B580-9207DA16837A}" presName="rootText" presStyleLbl="node3" presStyleIdx="2" presStyleCnt="3">
        <dgm:presLayoutVars>
          <dgm:chPref val="3"/>
        </dgm:presLayoutVars>
      </dgm:prSet>
      <dgm:spPr/>
      <dgm:t>
        <a:bodyPr/>
        <a:lstStyle/>
        <a:p>
          <a:endParaRPr lang="en-GB"/>
        </a:p>
      </dgm:t>
    </dgm:pt>
    <dgm:pt modelId="{B9B69AEB-C211-4087-843A-D8BB97E885FA}" type="pres">
      <dgm:prSet presAssocID="{2AF4662F-3AE9-4FAC-B580-9207DA16837A}" presName="rootConnector" presStyleLbl="node3" presStyleIdx="2" presStyleCnt="3"/>
      <dgm:spPr/>
      <dgm:t>
        <a:bodyPr/>
        <a:lstStyle/>
        <a:p>
          <a:endParaRPr lang="en-GB"/>
        </a:p>
      </dgm:t>
    </dgm:pt>
    <dgm:pt modelId="{F95566BA-EC08-4449-A759-BCE22C47A35A}" type="pres">
      <dgm:prSet presAssocID="{2AF4662F-3AE9-4FAC-B580-9207DA16837A}" presName="hierChild4" presStyleCnt="0"/>
      <dgm:spPr/>
    </dgm:pt>
    <dgm:pt modelId="{6B5D09AA-D594-4637-B76C-83DA991F9731}" type="pres">
      <dgm:prSet presAssocID="{6FDDFD34-0149-4078-8531-3F9544D8B051}" presName="Name50" presStyleLbl="parChTrans1D4" presStyleIdx="2" presStyleCnt="3"/>
      <dgm:spPr/>
      <dgm:t>
        <a:bodyPr/>
        <a:lstStyle/>
        <a:p>
          <a:endParaRPr lang="en-GB"/>
        </a:p>
      </dgm:t>
    </dgm:pt>
    <dgm:pt modelId="{94338488-55F8-425B-9148-EDDB17764AB4}" type="pres">
      <dgm:prSet presAssocID="{4EACC98D-1762-45F5-9B7C-EDF3EC5D4A62}" presName="hierRoot2" presStyleCnt="0">
        <dgm:presLayoutVars>
          <dgm:hierBranch val="r"/>
        </dgm:presLayoutVars>
      </dgm:prSet>
      <dgm:spPr/>
    </dgm:pt>
    <dgm:pt modelId="{51C085E0-975C-47F8-B223-6684963461CD}" type="pres">
      <dgm:prSet presAssocID="{4EACC98D-1762-45F5-9B7C-EDF3EC5D4A62}" presName="rootComposite" presStyleCnt="0"/>
      <dgm:spPr/>
    </dgm:pt>
    <dgm:pt modelId="{BF14742E-49E9-4356-8635-1B19950340C7}" type="pres">
      <dgm:prSet presAssocID="{4EACC98D-1762-45F5-9B7C-EDF3EC5D4A62}" presName="rootText" presStyleLbl="node4" presStyleIdx="2" presStyleCnt="3">
        <dgm:presLayoutVars>
          <dgm:chPref val="3"/>
        </dgm:presLayoutVars>
      </dgm:prSet>
      <dgm:spPr/>
      <dgm:t>
        <a:bodyPr/>
        <a:lstStyle/>
        <a:p>
          <a:endParaRPr lang="en-GB"/>
        </a:p>
      </dgm:t>
    </dgm:pt>
    <dgm:pt modelId="{561A2048-4C15-4C81-8AC4-DBC285728933}" type="pres">
      <dgm:prSet presAssocID="{4EACC98D-1762-45F5-9B7C-EDF3EC5D4A62}" presName="rootConnector" presStyleLbl="node4" presStyleIdx="2" presStyleCnt="3"/>
      <dgm:spPr/>
      <dgm:t>
        <a:bodyPr/>
        <a:lstStyle/>
        <a:p>
          <a:endParaRPr lang="en-GB"/>
        </a:p>
      </dgm:t>
    </dgm:pt>
    <dgm:pt modelId="{47F9F27D-EB38-4234-AB58-6C7B522E280E}" type="pres">
      <dgm:prSet presAssocID="{4EACC98D-1762-45F5-9B7C-EDF3EC5D4A62}" presName="hierChild4" presStyleCnt="0"/>
      <dgm:spPr/>
    </dgm:pt>
    <dgm:pt modelId="{C22AB176-EDFB-4A1B-AE63-F42BC42FD40A}" type="pres">
      <dgm:prSet presAssocID="{4EACC98D-1762-45F5-9B7C-EDF3EC5D4A62}" presName="hierChild5" presStyleCnt="0"/>
      <dgm:spPr/>
    </dgm:pt>
    <dgm:pt modelId="{9D39E76A-963A-4CAA-92A2-B7850FF359A7}" type="pres">
      <dgm:prSet presAssocID="{2AF4662F-3AE9-4FAC-B580-9207DA16837A}" presName="hierChild5" presStyleCnt="0"/>
      <dgm:spPr/>
    </dgm:pt>
    <dgm:pt modelId="{0BAC32B9-95CF-41F9-901D-4CBEDE227338}" type="pres">
      <dgm:prSet presAssocID="{2EA87455-F5AB-4A17-916B-CF6FA64121E3}" presName="hierChild5" presStyleCnt="0"/>
      <dgm:spPr/>
    </dgm:pt>
    <dgm:pt modelId="{6595BA3D-C919-40AB-AB36-5AA0DEDD703B}" type="pres">
      <dgm:prSet presAssocID="{C92A1090-47EF-427D-A6DE-FDFF09ED633E}" presName="hierChild3" presStyleCnt="0"/>
      <dgm:spPr/>
    </dgm:pt>
  </dgm:ptLst>
  <dgm:cxnLst>
    <dgm:cxn modelId="{53B29131-C0B6-4514-AFEE-8963790AB878}" type="presOf" srcId="{4EACC98D-1762-45F5-9B7C-EDF3EC5D4A62}" destId="{561A2048-4C15-4C81-8AC4-DBC285728933}" srcOrd="1" destOrd="0" presId="urn:microsoft.com/office/officeart/2005/8/layout/orgChart1"/>
    <dgm:cxn modelId="{BB96584C-A4B5-49FF-901C-34AFEF517AFD}" type="presOf" srcId="{53B0B4F2-B4B8-457A-9983-B5D1C33EB841}" destId="{E2AB022F-17BA-4CBE-A7F8-C7FB06ED8F78}" srcOrd="1" destOrd="0" presId="urn:microsoft.com/office/officeart/2005/8/layout/orgChart1"/>
    <dgm:cxn modelId="{03004D40-0225-4D3D-9FA3-E07242F09742}" type="presOf" srcId="{834FBDD1-F71F-4622-937A-4B17274235BD}" destId="{4856B5A6-1C5F-4878-804E-6CADCABBA8F0}" srcOrd="1" destOrd="0" presId="urn:microsoft.com/office/officeart/2005/8/layout/orgChart1"/>
    <dgm:cxn modelId="{DFD1EC12-FA73-410A-8EAB-EAA76455D0EA}" type="presOf" srcId="{1AC8CE06-BE89-46B8-903A-E997427D89A2}" destId="{261D02D0-4FBC-4F4D-A744-995B2FAD2589}" srcOrd="0" destOrd="0" presId="urn:microsoft.com/office/officeart/2005/8/layout/orgChart1"/>
    <dgm:cxn modelId="{39BC04BB-56EF-449A-952E-D2417B83C30B}" type="presOf" srcId="{834FBDD1-F71F-4622-937A-4B17274235BD}" destId="{E488D80E-1D36-4A64-B360-2CB551B4EC1B}" srcOrd="0" destOrd="0" presId="urn:microsoft.com/office/officeart/2005/8/layout/orgChart1"/>
    <dgm:cxn modelId="{56349E9F-469C-4BB0-B33E-5022BC34AE9A}" type="presOf" srcId="{C92A1090-47EF-427D-A6DE-FDFF09ED633E}" destId="{BE670661-4FF6-4D5B-9760-727107B107F7}" srcOrd="1" destOrd="0" presId="urn:microsoft.com/office/officeart/2005/8/layout/orgChart1"/>
    <dgm:cxn modelId="{74E62F83-96C5-43C5-88B5-F7F7C8E3C6FD}" type="presOf" srcId="{1C83A4A2-5114-432C-A1D7-1792495C6D2D}" destId="{74862D61-F143-43D6-8F79-667BC0A8EDE2}" srcOrd="0" destOrd="0" presId="urn:microsoft.com/office/officeart/2005/8/layout/orgChart1"/>
    <dgm:cxn modelId="{9FA78A9D-6BFF-4E83-A369-2E4D07956871}" srcId="{CF857666-FA10-453A-95D1-61C4FBDEDA34}" destId="{53B0B4F2-B4B8-457A-9983-B5D1C33EB841}" srcOrd="0" destOrd="0" parTransId="{891A51B1-75F6-488B-A951-56E87A5EE4C4}" sibTransId="{89CE8D23-F1FF-4389-9167-346B900C533E}"/>
    <dgm:cxn modelId="{AA2CFA54-AA25-42D2-A674-AF9B4760BEB1}" type="presOf" srcId="{891A51B1-75F6-488B-A951-56E87A5EE4C4}" destId="{A567273B-986E-4E43-9F47-185641EA57E5}" srcOrd="0" destOrd="0" presId="urn:microsoft.com/office/officeart/2005/8/layout/orgChart1"/>
    <dgm:cxn modelId="{8EAB37E5-636C-4DCD-BE36-81E6573AE6A0}" type="presOf" srcId="{2AF4662F-3AE9-4FAC-B580-9207DA16837A}" destId="{E8B43FA7-F4C9-459A-B90A-FD3013A6DD81}" srcOrd="0" destOrd="0" presId="urn:microsoft.com/office/officeart/2005/8/layout/orgChart1"/>
    <dgm:cxn modelId="{273F299F-68CE-4B9B-B4EF-E0A1AF6EB6FB}" type="presOf" srcId="{4EACC98D-1762-45F5-9B7C-EDF3EC5D4A62}" destId="{BF14742E-49E9-4356-8635-1B19950340C7}" srcOrd="0" destOrd="0" presId="urn:microsoft.com/office/officeart/2005/8/layout/orgChart1"/>
    <dgm:cxn modelId="{7878EDA6-345F-498B-9DB7-7DB56BDA4915}" type="presOf" srcId="{2EA87455-F5AB-4A17-916B-CF6FA64121E3}" destId="{07521E66-559C-4D09-B5E8-09755603601F}" srcOrd="0" destOrd="0" presId="urn:microsoft.com/office/officeart/2005/8/layout/orgChart1"/>
    <dgm:cxn modelId="{F1609A75-48E0-4BCC-AA8E-47711BDD2BE0}" type="presOf" srcId="{3E14B421-5C04-4A08-BECC-A9AB806B9EEC}" destId="{EEB1E745-4AF6-4805-8C4D-816E2FFC99CC}" srcOrd="0" destOrd="0" presId="urn:microsoft.com/office/officeart/2005/8/layout/orgChart1"/>
    <dgm:cxn modelId="{52F70B1C-281E-48D8-A255-5F628DEC6816}" type="presOf" srcId="{F19269F0-1DFA-43FE-873C-4DB8F09CCCAD}" destId="{C9E9EB29-928C-4BFE-8C2E-E440522CA30A}" srcOrd="0" destOrd="0" presId="urn:microsoft.com/office/officeart/2005/8/layout/orgChart1"/>
    <dgm:cxn modelId="{6695D2AE-712B-4971-ABE3-D0D0B08CC8E9}" type="presOf" srcId="{A7BBFBD1-1600-4D3A-9D7D-D869EB998C71}" destId="{C31A81E5-42D1-41B1-A4CF-E40B291011A1}" srcOrd="0" destOrd="0" presId="urn:microsoft.com/office/officeart/2005/8/layout/orgChart1"/>
    <dgm:cxn modelId="{E90A9809-828A-4741-9514-CC5A6E5BFD8E}" srcId="{834FBDD1-F71F-4622-937A-4B17274235BD}" destId="{1C83A4A2-5114-432C-A1D7-1792495C6D2D}" srcOrd="0" destOrd="0" parTransId="{F19269F0-1DFA-43FE-873C-4DB8F09CCCAD}" sibTransId="{C454B04B-82E2-41EE-B121-9CDA4BF0F6A2}"/>
    <dgm:cxn modelId="{DBE0DC82-ACCD-474D-AF65-DE43EAADDF47}" type="presOf" srcId="{53B0B4F2-B4B8-457A-9983-B5D1C33EB841}" destId="{39FF507D-BD7F-4128-8D73-CB1128CDD757}" srcOrd="0" destOrd="0" presId="urn:microsoft.com/office/officeart/2005/8/layout/orgChart1"/>
    <dgm:cxn modelId="{6D943F6D-8EB6-448B-BD14-2CDDDA1EE530}" type="presOf" srcId="{CB58601D-B912-474A-9016-15773498EABD}" destId="{AFF927FD-D2F1-49F4-B1C5-FF78E9AE5556}" srcOrd="0" destOrd="0" presId="urn:microsoft.com/office/officeart/2005/8/layout/orgChart1"/>
    <dgm:cxn modelId="{F16F9716-6664-4D65-A0CD-A5B26DADF5D9}" type="presOf" srcId="{CB77E6A3-3EF2-4E65-A815-CD805DA00513}" destId="{D6071D65-AFEF-406B-9201-4964C009E4AE}" srcOrd="0" destOrd="0" presId="urn:microsoft.com/office/officeart/2005/8/layout/orgChart1"/>
    <dgm:cxn modelId="{F05EDFAD-8160-4796-B896-1F5FB4FFC862}" type="presOf" srcId="{CF857666-FA10-453A-95D1-61C4FBDEDA34}" destId="{904E3936-5B5F-41F1-B8C0-5177DD2C269A}" srcOrd="1" destOrd="0" presId="urn:microsoft.com/office/officeart/2005/8/layout/orgChart1"/>
    <dgm:cxn modelId="{D1376A8C-EFE3-4C14-A2EB-697F4EEFAE0D}" srcId="{CB77E6A3-3EF2-4E65-A815-CD805DA00513}" destId="{C92A1090-47EF-427D-A6DE-FDFF09ED633E}" srcOrd="0" destOrd="0" parTransId="{78A020E9-15AB-4063-BA43-7B55972A773C}" sibTransId="{D860B2E3-2687-42B8-AB23-C211BDC55F01}"/>
    <dgm:cxn modelId="{FED0EE4B-F3AD-4929-A5D0-C1E245CB149E}" type="presOf" srcId="{2EA87455-F5AB-4A17-916B-CF6FA64121E3}" destId="{1D0BEFF6-F482-47BA-BC9E-E219E625F81B}" srcOrd="1" destOrd="0" presId="urn:microsoft.com/office/officeart/2005/8/layout/orgChart1"/>
    <dgm:cxn modelId="{05294B1A-B465-4371-858B-C316B59571C9}" srcId="{2EA87455-F5AB-4A17-916B-CF6FA64121E3}" destId="{CF857666-FA10-453A-95D1-61C4FBDEDA34}" srcOrd="0" destOrd="0" parTransId="{CB58601D-B912-474A-9016-15773498EABD}" sibTransId="{7FC67C6F-4336-4769-B79A-0749E024BB42}"/>
    <dgm:cxn modelId="{0808CEB8-C99A-4250-B094-744E060D3F0C}" type="presOf" srcId="{2AF4662F-3AE9-4FAC-B580-9207DA16837A}" destId="{B9B69AEB-C211-4087-843A-D8BB97E885FA}" srcOrd="1" destOrd="0" presId="urn:microsoft.com/office/officeart/2005/8/layout/orgChart1"/>
    <dgm:cxn modelId="{8079A6E8-BB62-48E7-851F-D1E5ACD22A24}" type="presOf" srcId="{C92A1090-47EF-427D-A6DE-FDFF09ED633E}" destId="{D1BA3262-D888-416E-BD9B-232598864A5E}" srcOrd="0" destOrd="0" presId="urn:microsoft.com/office/officeart/2005/8/layout/orgChart1"/>
    <dgm:cxn modelId="{B600B63B-E59E-4455-8655-CA134F298065}" srcId="{C92A1090-47EF-427D-A6DE-FDFF09ED633E}" destId="{2EA87455-F5AB-4A17-916B-CF6FA64121E3}" srcOrd="0" destOrd="0" parTransId="{1AC8CE06-BE89-46B8-903A-E997427D89A2}" sibTransId="{285FE81A-8F3B-445C-A099-A77724C66047}"/>
    <dgm:cxn modelId="{F0DAC3B2-E397-4362-B8AC-E7BF88C44C3E}" srcId="{2EA87455-F5AB-4A17-916B-CF6FA64121E3}" destId="{834FBDD1-F71F-4622-937A-4B17274235BD}" srcOrd="1" destOrd="0" parTransId="{A7BBFBD1-1600-4D3A-9D7D-D869EB998C71}" sibTransId="{834F748C-F3E9-4321-B8EF-40F5C2CA6EE7}"/>
    <dgm:cxn modelId="{2D62C16E-C81D-463A-98D4-701835C83C9A}" type="presOf" srcId="{CF857666-FA10-453A-95D1-61C4FBDEDA34}" destId="{B140C296-D3BA-4EC8-9CDE-8CCCB8B8C051}" srcOrd="0" destOrd="0" presId="urn:microsoft.com/office/officeart/2005/8/layout/orgChart1"/>
    <dgm:cxn modelId="{B7030DE3-2C2C-41B0-B197-ECA45E2D0BB5}" type="presOf" srcId="{6FDDFD34-0149-4078-8531-3F9544D8B051}" destId="{6B5D09AA-D594-4637-B76C-83DA991F9731}" srcOrd="0" destOrd="0" presId="urn:microsoft.com/office/officeart/2005/8/layout/orgChart1"/>
    <dgm:cxn modelId="{67620998-5E07-44DF-9A9D-28429FC77B34}" srcId="{2AF4662F-3AE9-4FAC-B580-9207DA16837A}" destId="{4EACC98D-1762-45F5-9B7C-EDF3EC5D4A62}" srcOrd="0" destOrd="0" parTransId="{6FDDFD34-0149-4078-8531-3F9544D8B051}" sibTransId="{BBF39CE4-6C36-4A8C-9E3A-B269276DE211}"/>
    <dgm:cxn modelId="{F68233AC-4175-476D-AA33-3D0D9B894BA5}" type="presOf" srcId="{1C83A4A2-5114-432C-A1D7-1792495C6D2D}" destId="{8FC063E6-7790-4173-921B-51B5454F7EA7}" srcOrd="1" destOrd="0" presId="urn:microsoft.com/office/officeart/2005/8/layout/orgChart1"/>
    <dgm:cxn modelId="{70955E41-B2DF-4B2A-BF0D-87BE48B1F70C}" srcId="{2EA87455-F5AB-4A17-916B-CF6FA64121E3}" destId="{2AF4662F-3AE9-4FAC-B580-9207DA16837A}" srcOrd="2" destOrd="0" parTransId="{3E14B421-5C04-4A08-BECC-A9AB806B9EEC}" sibTransId="{65FEC044-5EA6-4B9C-A0D7-943E89946B09}"/>
    <dgm:cxn modelId="{590D6B5C-F8A0-4F48-AD58-C062666D11A1}" type="presParOf" srcId="{D6071D65-AFEF-406B-9201-4964C009E4AE}" destId="{F175968A-E9EB-4C09-BBE0-C0233182E45D}" srcOrd="0" destOrd="0" presId="urn:microsoft.com/office/officeart/2005/8/layout/orgChart1"/>
    <dgm:cxn modelId="{465000A2-5945-487E-8680-2B72C5D6314A}" type="presParOf" srcId="{F175968A-E9EB-4C09-BBE0-C0233182E45D}" destId="{AAB28DD6-99C0-4065-8A85-DF29CE11D955}" srcOrd="0" destOrd="0" presId="urn:microsoft.com/office/officeart/2005/8/layout/orgChart1"/>
    <dgm:cxn modelId="{E5943598-5A09-45D2-85EB-04BCBEA4C3F1}" type="presParOf" srcId="{AAB28DD6-99C0-4065-8A85-DF29CE11D955}" destId="{D1BA3262-D888-416E-BD9B-232598864A5E}" srcOrd="0" destOrd="0" presId="urn:microsoft.com/office/officeart/2005/8/layout/orgChart1"/>
    <dgm:cxn modelId="{180AB0F5-03B2-4ABE-BD03-ED0C1AB95591}" type="presParOf" srcId="{AAB28DD6-99C0-4065-8A85-DF29CE11D955}" destId="{BE670661-4FF6-4D5B-9760-727107B107F7}" srcOrd="1" destOrd="0" presId="urn:microsoft.com/office/officeart/2005/8/layout/orgChart1"/>
    <dgm:cxn modelId="{D8B4ACE9-1DD6-44D2-A2F5-D549AD30875E}" type="presParOf" srcId="{F175968A-E9EB-4C09-BBE0-C0233182E45D}" destId="{DBA45430-06FD-48FB-BAC0-25164C660E64}" srcOrd="1" destOrd="0" presId="urn:microsoft.com/office/officeart/2005/8/layout/orgChart1"/>
    <dgm:cxn modelId="{41185420-48A1-468E-B42A-D343046CE9FC}" type="presParOf" srcId="{DBA45430-06FD-48FB-BAC0-25164C660E64}" destId="{261D02D0-4FBC-4F4D-A744-995B2FAD2589}" srcOrd="0" destOrd="0" presId="urn:microsoft.com/office/officeart/2005/8/layout/orgChart1"/>
    <dgm:cxn modelId="{C29E4CF1-E780-4BF4-89A1-DCE6478FAFAC}" type="presParOf" srcId="{DBA45430-06FD-48FB-BAC0-25164C660E64}" destId="{9BEB6E60-1D32-40D0-A17E-B7EDF04131F3}" srcOrd="1" destOrd="0" presId="urn:microsoft.com/office/officeart/2005/8/layout/orgChart1"/>
    <dgm:cxn modelId="{568B2896-FA58-41AD-AA5E-49F76CB45D89}" type="presParOf" srcId="{9BEB6E60-1D32-40D0-A17E-B7EDF04131F3}" destId="{2294897C-EE88-49C3-B262-0B70A72CA79A}" srcOrd="0" destOrd="0" presId="urn:microsoft.com/office/officeart/2005/8/layout/orgChart1"/>
    <dgm:cxn modelId="{736ACC5E-D181-443B-AAB5-EC0D136D4107}" type="presParOf" srcId="{2294897C-EE88-49C3-B262-0B70A72CA79A}" destId="{07521E66-559C-4D09-B5E8-09755603601F}" srcOrd="0" destOrd="0" presId="urn:microsoft.com/office/officeart/2005/8/layout/orgChart1"/>
    <dgm:cxn modelId="{3EE4B330-838F-4718-8B5B-7A9D1D44144A}" type="presParOf" srcId="{2294897C-EE88-49C3-B262-0B70A72CA79A}" destId="{1D0BEFF6-F482-47BA-BC9E-E219E625F81B}" srcOrd="1" destOrd="0" presId="urn:microsoft.com/office/officeart/2005/8/layout/orgChart1"/>
    <dgm:cxn modelId="{4E4C86CD-5139-411C-97CD-C2205A8E558C}" type="presParOf" srcId="{9BEB6E60-1D32-40D0-A17E-B7EDF04131F3}" destId="{DC310722-66CC-4B33-BAC0-475E43350170}" srcOrd="1" destOrd="0" presId="urn:microsoft.com/office/officeart/2005/8/layout/orgChart1"/>
    <dgm:cxn modelId="{72BCB09A-252F-4BB7-8F40-5C0D40C8CF6C}" type="presParOf" srcId="{DC310722-66CC-4B33-BAC0-475E43350170}" destId="{AFF927FD-D2F1-49F4-B1C5-FF78E9AE5556}" srcOrd="0" destOrd="0" presId="urn:microsoft.com/office/officeart/2005/8/layout/orgChart1"/>
    <dgm:cxn modelId="{DF7A6A29-4995-4822-8633-FA2247FC933F}" type="presParOf" srcId="{DC310722-66CC-4B33-BAC0-475E43350170}" destId="{C69D6458-97CA-452D-BA90-FAC680CE91AA}" srcOrd="1" destOrd="0" presId="urn:microsoft.com/office/officeart/2005/8/layout/orgChart1"/>
    <dgm:cxn modelId="{56E2D3C8-1951-4A89-B2A0-2050B70F1279}" type="presParOf" srcId="{C69D6458-97CA-452D-BA90-FAC680CE91AA}" destId="{F1BC169D-3DC9-40F1-8851-EAF4BB41BAF6}" srcOrd="0" destOrd="0" presId="urn:microsoft.com/office/officeart/2005/8/layout/orgChart1"/>
    <dgm:cxn modelId="{2383EC61-280A-4572-AAA0-6FD4AB018D2B}" type="presParOf" srcId="{F1BC169D-3DC9-40F1-8851-EAF4BB41BAF6}" destId="{B140C296-D3BA-4EC8-9CDE-8CCCB8B8C051}" srcOrd="0" destOrd="0" presId="urn:microsoft.com/office/officeart/2005/8/layout/orgChart1"/>
    <dgm:cxn modelId="{009D36F1-1097-4E3A-B925-A75FC32075CE}" type="presParOf" srcId="{F1BC169D-3DC9-40F1-8851-EAF4BB41BAF6}" destId="{904E3936-5B5F-41F1-B8C0-5177DD2C269A}" srcOrd="1" destOrd="0" presId="urn:microsoft.com/office/officeart/2005/8/layout/orgChart1"/>
    <dgm:cxn modelId="{AF9403A9-9293-49BE-8FF7-D3667EE6D381}" type="presParOf" srcId="{C69D6458-97CA-452D-BA90-FAC680CE91AA}" destId="{5F42C34C-35FB-4621-A16F-F6F63CC40319}" srcOrd="1" destOrd="0" presId="urn:microsoft.com/office/officeart/2005/8/layout/orgChart1"/>
    <dgm:cxn modelId="{D04ADF78-7503-4205-872D-2759CF61419F}" type="presParOf" srcId="{5F42C34C-35FB-4621-A16F-F6F63CC40319}" destId="{A567273B-986E-4E43-9F47-185641EA57E5}" srcOrd="0" destOrd="0" presId="urn:microsoft.com/office/officeart/2005/8/layout/orgChart1"/>
    <dgm:cxn modelId="{BCEA9716-14D0-4F36-B8B9-AAFC34AF49DE}" type="presParOf" srcId="{5F42C34C-35FB-4621-A16F-F6F63CC40319}" destId="{7CC35F94-0EFC-4D22-B2A6-1BEAE539899E}" srcOrd="1" destOrd="0" presId="urn:microsoft.com/office/officeart/2005/8/layout/orgChart1"/>
    <dgm:cxn modelId="{716BF8E1-9416-4AB3-ABF3-DE3008360D75}" type="presParOf" srcId="{7CC35F94-0EFC-4D22-B2A6-1BEAE539899E}" destId="{6E6BBFA5-0418-4632-8103-F99658DA7CC0}" srcOrd="0" destOrd="0" presId="urn:microsoft.com/office/officeart/2005/8/layout/orgChart1"/>
    <dgm:cxn modelId="{ABEA96DD-F431-498E-ABE5-79199E3FECE1}" type="presParOf" srcId="{6E6BBFA5-0418-4632-8103-F99658DA7CC0}" destId="{39FF507D-BD7F-4128-8D73-CB1128CDD757}" srcOrd="0" destOrd="0" presId="urn:microsoft.com/office/officeart/2005/8/layout/orgChart1"/>
    <dgm:cxn modelId="{372E2A01-1751-4A4F-9760-6AB68CAAE00E}" type="presParOf" srcId="{6E6BBFA5-0418-4632-8103-F99658DA7CC0}" destId="{E2AB022F-17BA-4CBE-A7F8-C7FB06ED8F78}" srcOrd="1" destOrd="0" presId="urn:microsoft.com/office/officeart/2005/8/layout/orgChart1"/>
    <dgm:cxn modelId="{3BD61AD7-D871-47B4-B6E3-6965C69E3B48}" type="presParOf" srcId="{7CC35F94-0EFC-4D22-B2A6-1BEAE539899E}" destId="{96A9B91E-31F6-4ADD-8898-5DD7F4DE2DB1}" srcOrd="1" destOrd="0" presId="urn:microsoft.com/office/officeart/2005/8/layout/orgChart1"/>
    <dgm:cxn modelId="{00D7C8E8-D112-46D5-8D5B-B9930A624723}" type="presParOf" srcId="{7CC35F94-0EFC-4D22-B2A6-1BEAE539899E}" destId="{509831FD-90E4-4637-B3A1-ACF8A09C928F}" srcOrd="2" destOrd="0" presId="urn:microsoft.com/office/officeart/2005/8/layout/orgChart1"/>
    <dgm:cxn modelId="{28FF4796-E457-4AAA-B66E-7C6D9057C476}" type="presParOf" srcId="{C69D6458-97CA-452D-BA90-FAC680CE91AA}" destId="{BE3DB9CB-0CF5-47EB-8D71-7468639FD293}" srcOrd="2" destOrd="0" presId="urn:microsoft.com/office/officeart/2005/8/layout/orgChart1"/>
    <dgm:cxn modelId="{66E627A5-3243-4E88-A15D-1BBD8DA2609F}" type="presParOf" srcId="{DC310722-66CC-4B33-BAC0-475E43350170}" destId="{C31A81E5-42D1-41B1-A4CF-E40B291011A1}" srcOrd="2" destOrd="0" presId="urn:microsoft.com/office/officeart/2005/8/layout/orgChart1"/>
    <dgm:cxn modelId="{CEF94671-2D75-4F22-8F66-3C4B77142294}" type="presParOf" srcId="{DC310722-66CC-4B33-BAC0-475E43350170}" destId="{984595D6-1494-43E1-AC4C-17D9DC80EA69}" srcOrd="3" destOrd="0" presId="urn:microsoft.com/office/officeart/2005/8/layout/orgChart1"/>
    <dgm:cxn modelId="{6C62BC8F-9A12-4CA1-8B08-01C24B14BFC0}" type="presParOf" srcId="{984595D6-1494-43E1-AC4C-17D9DC80EA69}" destId="{893DE302-9718-4A3B-AA3A-A6C3718837C4}" srcOrd="0" destOrd="0" presId="urn:microsoft.com/office/officeart/2005/8/layout/orgChart1"/>
    <dgm:cxn modelId="{31C09039-7E51-4CB9-8ACB-C3864D2E2614}" type="presParOf" srcId="{893DE302-9718-4A3B-AA3A-A6C3718837C4}" destId="{E488D80E-1D36-4A64-B360-2CB551B4EC1B}" srcOrd="0" destOrd="0" presId="urn:microsoft.com/office/officeart/2005/8/layout/orgChart1"/>
    <dgm:cxn modelId="{FFC21410-36EF-488C-93F9-976C6A42B96F}" type="presParOf" srcId="{893DE302-9718-4A3B-AA3A-A6C3718837C4}" destId="{4856B5A6-1C5F-4878-804E-6CADCABBA8F0}" srcOrd="1" destOrd="0" presId="urn:microsoft.com/office/officeart/2005/8/layout/orgChart1"/>
    <dgm:cxn modelId="{47CB21F3-B58C-4CC2-8ED8-D3F6FA7BDEC6}" type="presParOf" srcId="{984595D6-1494-43E1-AC4C-17D9DC80EA69}" destId="{DE23F6F4-AFCD-4726-BE1A-4543F122F33D}" srcOrd="1" destOrd="0" presId="urn:microsoft.com/office/officeart/2005/8/layout/orgChart1"/>
    <dgm:cxn modelId="{97A4A666-88B7-4690-87C0-1D9BBB42FD53}" type="presParOf" srcId="{DE23F6F4-AFCD-4726-BE1A-4543F122F33D}" destId="{C9E9EB29-928C-4BFE-8C2E-E440522CA30A}" srcOrd="0" destOrd="0" presId="urn:microsoft.com/office/officeart/2005/8/layout/orgChart1"/>
    <dgm:cxn modelId="{7FC0E61C-1903-4622-9784-423DD61AE92A}" type="presParOf" srcId="{DE23F6F4-AFCD-4726-BE1A-4543F122F33D}" destId="{B774A249-38E0-44F9-89AD-553827EE3606}" srcOrd="1" destOrd="0" presId="urn:microsoft.com/office/officeart/2005/8/layout/orgChart1"/>
    <dgm:cxn modelId="{6701833A-BF03-4018-B88B-319D29C29425}" type="presParOf" srcId="{B774A249-38E0-44F9-89AD-553827EE3606}" destId="{1BB0A403-879E-4172-97AB-C28291D0FA52}" srcOrd="0" destOrd="0" presId="urn:microsoft.com/office/officeart/2005/8/layout/orgChart1"/>
    <dgm:cxn modelId="{4F44EA3A-A226-43A4-8013-2063698C7A58}" type="presParOf" srcId="{1BB0A403-879E-4172-97AB-C28291D0FA52}" destId="{74862D61-F143-43D6-8F79-667BC0A8EDE2}" srcOrd="0" destOrd="0" presId="urn:microsoft.com/office/officeart/2005/8/layout/orgChart1"/>
    <dgm:cxn modelId="{6F759B36-952E-49C1-B55B-366C187A0726}" type="presParOf" srcId="{1BB0A403-879E-4172-97AB-C28291D0FA52}" destId="{8FC063E6-7790-4173-921B-51B5454F7EA7}" srcOrd="1" destOrd="0" presId="urn:microsoft.com/office/officeart/2005/8/layout/orgChart1"/>
    <dgm:cxn modelId="{9D0B7C40-BA54-4B60-B110-0DF0FAD06E37}" type="presParOf" srcId="{B774A249-38E0-44F9-89AD-553827EE3606}" destId="{2B68E1D0-CE12-4A22-A1BE-A4DD29403E3C}" srcOrd="1" destOrd="0" presId="urn:microsoft.com/office/officeart/2005/8/layout/orgChart1"/>
    <dgm:cxn modelId="{68174A25-287E-4019-BD6F-C773E606EF36}" type="presParOf" srcId="{B774A249-38E0-44F9-89AD-553827EE3606}" destId="{04F7034F-881B-4EAD-B842-E07B34821890}" srcOrd="2" destOrd="0" presId="urn:microsoft.com/office/officeart/2005/8/layout/orgChart1"/>
    <dgm:cxn modelId="{CD885E2D-DAF7-48A9-A62E-63E600C80E3E}" type="presParOf" srcId="{984595D6-1494-43E1-AC4C-17D9DC80EA69}" destId="{61A552B3-C994-45C5-808D-8815EC12DFD0}" srcOrd="2" destOrd="0" presId="urn:microsoft.com/office/officeart/2005/8/layout/orgChart1"/>
    <dgm:cxn modelId="{01F73E81-83F3-45AD-A4E0-3BCF97804AE5}" type="presParOf" srcId="{DC310722-66CC-4B33-BAC0-475E43350170}" destId="{EEB1E745-4AF6-4805-8C4D-816E2FFC99CC}" srcOrd="4" destOrd="0" presId="urn:microsoft.com/office/officeart/2005/8/layout/orgChart1"/>
    <dgm:cxn modelId="{AA9A299E-1089-4C0A-8773-8107DD04F257}" type="presParOf" srcId="{DC310722-66CC-4B33-BAC0-475E43350170}" destId="{ADA35A13-CE86-4B50-8C53-83366B3EAABB}" srcOrd="5" destOrd="0" presId="urn:microsoft.com/office/officeart/2005/8/layout/orgChart1"/>
    <dgm:cxn modelId="{DD38EFFC-E77B-4318-BA92-3E2250748B71}" type="presParOf" srcId="{ADA35A13-CE86-4B50-8C53-83366B3EAABB}" destId="{5FB5F6A0-6BE1-4CDB-AE10-FCD703520818}" srcOrd="0" destOrd="0" presId="urn:microsoft.com/office/officeart/2005/8/layout/orgChart1"/>
    <dgm:cxn modelId="{E7C8C85F-3B57-40D8-8197-2145D5209450}" type="presParOf" srcId="{5FB5F6A0-6BE1-4CDB-AE10-FCD703520818}" destId="{E8B43FA7-F4C9-459A-B90A-FD3013A6DD81}" srcOrd="0" destOrd="0" presId="urn:microsoft.com/office/officeart/2005/8/layout/orgChart1"/>
    <dgm:cxn modelId="{06996C51-F037-4FAE-92E3-9BAF32BBCDC9}" type="presParOf" srcId="{5FB5F6A0-6BE1-4CDB-AE10-FCD703520818}" destId="{B9B69AEB-C211-4087-843A-D8BB97E885FA}" srcOrd="1" destOrd="0" presId="urn:microsoft.com/office/officeart/2005/8/layout/orgChart1"/>
    <dgm:cxn modelId="{9799E4A5-938A-461B-9DD5-843BAEA4A09B}" type="presParOf" srcId="{ADA35A13-CE86-4B50-8C53-83366B3EAABB}" destId="{F95566BA-EC08-4449-A759-BCE22C47A35A}" srcOrd="1" destOrd="0" presId="urn:microsoft.com/office/officeart/2005/8/layout/orgChart1"/>
    <dgm:cxn modelId="{C57D5BBA-CD44-427E-8CF5-DA36D07BF8B4}" type="presParOf" srcId="{F95566BA-EC08-4449-A759-BCE22C47A35A}" destId="{6B5D09AA-D594-4637-B76C-83DA991F9731}" srcOrd="0" destOrd="0" presId="urn:microsoft.com/office/officeart/2005/8/layout/orgChart1"/>
    <dgm:cxn modelId="{2ED7EAFB-5763-4154-942E-88AE3896AA20}" type="presParOf" srcId="{F95566BA-EC08-4449-A759-BCE22C47A35A}" destId="{94338488-55F8-425B-9148-EDDB17764AB4}" srcOrd="1" destOrd="0" presId="urn:microsoft.com/office/officeart/2005/8/layout/orgChart1"/>
    <dgm:cxn modelId="{DBFDAF53-AAD6-4988-B139-06EC30E5A750}" type="presParOf" srcId="{94338488-55F8-425B-9148-EDDB17764AB4}" destId="{51C085E0-975C-47F8-B223-6684963461CD}" srcOrd="0" destOrd="0" presId="urn:microsoft.com/office/officeart/2005/8/layout/orgChart1"/>
    <dgm:cxn modelId="{20511CAE-6FA7-4A2E-9621-0440DFCDDBCA}" type="presParOf" srcId="{51C085E0-975C-47F8-B223-6684963461CD}" destId="{BF14742E-49E9-4356-8635-1B19950340C7}" srcOrd="0" destOrd="0" presId="urn:microsoft.com/office/officeart/2005/8/layout/orgChart1"/>
    <dgm:cxn modelId="{D4D946D4-794E-415A-92D8-F9F301B75BB7}" type="presParOf" srcId="{51C085E0-975C-47F8-B223-6684963461CD}" destId="{561A2048-4C15-4C81-8AC4-DBC285728933}" srcOrd="1" destOrd="0" presId="urn:microsoft.com/office/officeart/2005/8/layout/orgChart1"/>
    <dgm:cxn modelId="{02B5D0C3-B1C7-4BC7-87F1-005C83B6ECA3}" type="presParOf" srcId="{94338488-55F8-425B-9148-EDDB17764AB4}" destId="{47F9F27D-EB38-4234-AB58-6C7B522E280E}" srcOrd="1" destOrd="0" presId="urn:microsoft.com/office/officeart/2005/8/layout/orgChart1"/>
    <dgm:cxn modelId="{8D50C286-5993-42F0-BE22-2BDB60C48958}" type="presParOf" srcId="{94338488-55F8-425B-9148-EDDB17764AB4}" destId="{C22AB176-EDFB-4A1B-AE63-F42BC42FD40A}" srcOrd="2" destOrd="0" presId="urn:microsoft.com/office/officeart/2005/8/layout/orgChart1"/>
    <dgm:cxn modelId="{FC922105-86B1-4EEE-9AC9-AB84F1FE9ABC}" type="presParOf" srcId="{ADA35A13-CE86-4B50-8C53-83366B3EAABB}" destId="{9D39E76A-963A-4CAA-92A2-B7850FF359A7}" srcOrd="2" destOrd="0" presId="urn:microsoft.com/office/officeart/2005/8/layout/orgChart1"/>
    <dgm:cxn modelId="{EBF0FC32-FB47-4BEF-ACB0-FFFB9D6B75D4}" type="presParOf" srcId="{9BEB6E60-1D32-40D0-A17E-B7EDF04131F3}" destId="{0BAC32B9-95CF-41F9-901D-4CBEDE227338}" srcOrd="2" destOrd="0" presId="urn:microsoft.com/office/officeart/2005/8/layout/orgChart1"/>
    <dgm:cxn modelId="{C412DCA1-D9C8-4B81-B762-14C589AB98A6}" type="presParOf" srcId="{F175968A-E9EB-4C09-BBE0-C0233182E45D}" destId="{6595BA3D-C919-40AB-AB36-5AA0DEDD703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D09AA-D594-4637-B76C-83DA991F9731}">
      <dsp:nvSpPr>
        <dsp:cNvPr id="0" name=""/>
        <dsp:cNvSpPr/>
      </dsp:nvSpPr>
      <dsp:spPr>
        <a:xfrm>
          <a:off x="6719628" y="4097574"/>
          <a:ext cx="320108" cy="981665"/>
        </a:xfrm>
        <a:custGeom>
          <a:avLst/>
          <a:gdLst/>
          <a:ahLst/>
          <a:cxnLst/>
          <a:rect l="0" t="0" r="0" b="0"/>
          <a:pathLst>
            <a:path>
              <a:moveTo>
                <a:pt x="0" y="0"/>
              </a:moveTo>
              <a:lnTo>
                <a:pt x="0" y="981665"/>
              </a:lnTo>
              <a:lnTo>
                <a:pt x="320108" y="9816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B1E745-4AF6-4805-8C4D-816E2FFC99CC}">
      <dsp:nvSpPr>
        <dsp:cNvPr id="0" name=""/>
        <dsp:cNvSpPr/>
      </dsp:nvSpPr>
      <dsp:spPr>
        <a:xfrm>
          <a:off x="4991043" y="2582394"/>
          <a:ext cx="2582207" cy="448151"/>
        </a:xfrm>
        <a:custGeom>
          <a:avLst/>
          <a:gdLst/>
          <a:ahLst/>
          <a:cxnLst/>
          <a:rect l="0" t="0" r="0" b="0"/>
          <a:pathLst>
            <a:path>
              <a:moveTo>
                <a:pt x="0" y="0"/>
              </a:moveTo>
              <a:lnTo>
                <a:pt x="0" y="224075"/>
              </a:lnTo>
              <a:lnTo>
                <a:pt x="2582207" y="224075"/>
              </a:lnTo>
              <a:lnTo>
                <a:pt x="2582207" y="4481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E9EB29-928C-4BFE-8C2E-E440522CA30A}">
      <dsp:nvSpPr>
        <dsp:cNvPr id="0" name=""/>
        <dsp:cNvSpPr/>
      </dsp:nvSpPr>
      <dsp:spPr>
        <a:xfrm>
          <a:off x="4137420" y="4097574"/>
          <a:ext cx="320108" cy="981665"/>
        </a:xfrm>
        <a:custGeom>
          <a:avLst/>
          <a:gdLst/>
          <a:ahLst/>
          <a:cxnLst/>
          <a:rect l="0" t="0" r="0" b="0"/>
          <a:pathLst>
            <a:path>
              <a:moveTo>
                <a:pt x="0" y="0"/>
              </a:moveTo>
              <a:lnTo>
                <a:pt x="0" y="981665"/>
              </a:lnTo>
              <a:lnTo>
                <a:pt x="320108" y="9816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1A81E5-42D1-41B1-A4CF-E40B291011A1}">
      <dsp:nvSpPr>
        <dsp:cNvPr id="0" name=""/>
        <dsp:cNvSpPr/>
      </dsp:nvSpPr>
      <dsp:spPr>
        <a:xfrm>
          <a:off x="4945323" y="2582394"/>
          <a:ext cx="91440" cy="448151"/>
        </a:xfrm>
        <a:custGeom>
          <a:avLst/>
          <a:gdLst/>
          <a:ahLst/>
          <a:cxnLst/>
          <a:rect l="0" t="0" r="0" b="0"/>
          <a:pathLst>
            <a:path>
              <a:moveTo>
                <a:pt x="45720" y="0"/>
              </a:moveTo>
              <a:lnTo>
                <a:pt x="45720" y="4481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67273B-986E-4E43-9F47-185641EA57E5}">
      <dsp:nvSpPr>
        <dsp:cNvPr id="0" name=""/>
        <dsp:cNvSpPr/>
      </dsp:nvSpPr>
      <dsp:spPr>
        <a:xfrm>
          <a:off x="1555213" y="4097574"/>
          <a:ext cx="320108" cy="981665"/>
        </a:xfrm>
        <a:custGeom>
          <a:avLst/>
          <a:gdLst/>
          <a:ahLst/>
          <a:cxnLst/>
          <a:rect l="0" t="0" r="0" b="0"/>
          <a:pathLst>
            <a:path>
              <a:moveTo>
                <a:pt x="0" y="0"/>
              </a:moveTo>
              <a:lnTo>
                <a:pt x="0" y="981665"/>
              </a:lnTo>
              <a:lnTo>
                <a:pt x="320108" y="9816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F927FD-D2F1-49F4-B1C5-FF78E9AE5556}">
      <dsp:nvSpPr>
        <dsp:cNvPr id="0" name=""/>
        <dsp:cNvSpPr/>
      </dsp:nvSpPr>
      <dsp:spPr>
        <a:xfrm>
          <a:off x="2408835" y="2582394"/>
          <a:ext cx="2582207" cy="448151"/>
        </a:xfrm>
        <a:custGeom>
          <a:avLst/>
          <a:gdLst/>
          <a:ahLst/>
          <a:cxnLst/>
          <a:rect l="0" t="0" r="0" b="0"/>
          <a:pathLst>
            <a:path>
              <a:moveTo>
                <a:pt x="2582207" y="0"/>
              </a:moveTo>
              <a:lnTo>
                <a:pt x="2582207" y="224075"/>
              </a:lnTo>
              <a:lnTo>
                <a:pt x="0" y="224075"/>
              </a:lnTo>
              <a:lnTo>
                <a:pt x="0" y="4481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1D02D0-4FBC-4F4D-A744-995B2FAD2589}">
      <dsp:nvSpPr>
        <dsp:cNvPr id="0" name=""/>
        <dsp:cNvSpPr/>
      </dsp:nvSpPr>
      <dsp:spPr>
        <a:xfrm>
          <a:off x="4945323" y="1067215"/>
          <a:ext cx="91440" cy="448151"/>
        </a:xfrm>
        <a:custGeom>
          <a:avLst/>
          <a:gdLst/>
          <a:ahLst/>
          <a:cxnLst/>
          <a:rect l="0" t="0" r="0" b="0"/>
          <a:pathLst>
            <a:path>
              <a:moveTo>
                <a:pt x="45720" y="0"/>
              </a:moveTo>
              <a:lnTo>
                <a:pt x="45720" y="4481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BA3262-D888-416E-BD9B-232598864A5E}">
      <dsp:nvSpPr>
        <dsp:cNvPr id="0" name=""/>
        <dsp:cNvSpPr/>
      </dsp:nvSpPr>
      <dsp:spPr>
        <a:xfrm>
          <a:off x="3702777" y="187"/>
          <a:ext cx="2576530" cy="1067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700" b="0" i="0" u="none" strike="noStrike" kern="1200" cap="none" normalizeH="0" baseline="0" dirty="0" smtClean="0">
              <a:ln>
                <a:noFill/>
              </a:ln>
              <a:solidFill>
                <a:schemeClr val="tx1"/>
              </a:solidFill>
              <a:effectLst/>
              <a:latin typeface="Arial" panose="020B0604020202020204" pitchFamily="34" charset="0"/>
              <a:cs typeface="Arial" panose="020B0604020202020204" pitchFamily="34" charset="0"/>
            </a:rPr>
            <a:t>Confirmed diagnosis of </a:t>
          </a:r>
          <a:r>
            <a:rPr kumimoji="0" lang="en-GB" altLang="en-US" sz="1700" b="0" i="0" u="none" strike="noStrike" kern="1200" cap="none" normalizeH="0" baseline="0" dirty="0" smtClean="0">
              <a:ln>
                <a:noFill/>
              </a:ln>
              <a:solidFill>
                <a:schemeClr val="tx1"/>
              </a:solidFill>
              <a:effectLst/>
              <a:latin typeface="Arial" panose="020B0604020202020204" pitchFamily="34" charset="0"/>
              <a:cs typeface="Arial" panose="020B0604020202020204" pitchFamily="34" charset="0"/>
            </a:rPr>
            <a:t>AF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700" b="0" i="0" u="none" strike="noStrike" kern="1200" cap="none" normalizeH="0" baseline="0" dirty="0" smtClean="0">
              <a:ln>
                <a:noFill/>
              </a:ln>
              <a:solidFill>
                <a:schemeClr val="tx1"/>
              </a:solidFill>
              <a:effectLst/>
              <a:latin typeface="Arial" panose="020B0604020202020204" pitchFamily="34" charset="0"/>
              <a:cs typeface="Arial" panose="020B0604020202020204" pitchFamily="34" charset="0"/>
            </a:rPr>
            <a:t>(or flutter)</a:t>
          </a:r>
          <a:endParaRPr kumimoji="0" lang="en-GB" altLang="en-US" sz="1700" b="0" i="0" u="none" strike="noStrike" kern="1200" cap="none" normalizeH="0" baseline="0" dirty="0" smtClean="0">
            <a:ln>
              <a:noFill/>
            </a:ln>
            <a:solidFill>
              <a:schemeClr val="tx1"/>
            </a:solidFill>
            <a:effectLst/>
            <a:latin typeface="Arial" panose="020B0604020202020204" pitchFamily="34" charset="0"/>
            <a:cs typeface="Arial" panose="020B0604020202020204" pitchFamily="34" charset="0"/>
          </a:endParaRPr>
        </a:p>
      </dsp:txBody>
      <dsp:txXfrm>
        <a:off x="3702777" y="187"/>
        <a:ext cx="2576530" cy="1067027"/>
      </dsp:txXfrm>
    </dsp:sp>
    <dsp:sp modelId="{07521E66-559C-4D09-B5E8-09755603601F}">
      <dsp:nvSpPr>
        <dsp:cNvPr id="0" name=""/>
        <dsp:cNvSpPr/>
      </dsp:nvSpPr>
      <dsp:spPr>
        <a:xfrm>
          <a:off x="3625055" y="1515366"/>
          <a:ext cx="2731975" cy="1067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700" b="0" i="0" u="none" strike="noStrike" kern="1200" cap="none" normalizeH="0" baseline="0" dirty="0" smtClean="0">
              <a:ln>
                <a:noFill/>
              </a:ln>
              <a:solidFill>
                <a:schemeClr val="tx1"/>
              </a:solidFill>
              <a:effectLst/>
              <a:latin typeface="Arial" panose="020B0604020202020204" pitchFamily="34" charset="0"/>
              <a:cs typeface="Arial" panose="020B0604020202020204" pitchFamily="34" charset="0"/>
            </a:rPr>
            <a:t>Investigations </a:t>
          </a:r>
          <a:r>
            <a:rPr kumimoji="0" lang="en-GB" altLang="en-US" sz="1700" b="0" i="0" u="none" strike="noStrike" kern="1200" cap="none" normalizeH="0" baseline="0" dirty="0" smtClean="0">
              <a:ln>
                <a:noFill/>
              </a:ln>
              <a:solidFill>
                <a:schemeClr val="tx1"/>
              </a:solidFill>
              <a:effectLst/>
              <a:latin typeface="Arial" panose="020B0604020202020204" pitchFamily="34" charset="0"/>
              <a:cs typeface="Arial" panose="020B0604020202020204" pitchFamily="34" charset="0"/>
            </a:rPr>
            <a:t>and clinical assessment including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700" b="0" i="0" u="none" strike="noStrike" kern="1200" cap="none" normalizeH="0" baseline="0" dirty="0" smtClean="0">
              <a:ln>
                <a:noFill/>
              </a:ln>
              <a:solidFill>
                <a:schemeClr val="tx1"/>
              </a:solidFill>
              <a:effectLst/>
              <a:latin typeface="Arial" panose="020B0604020202020204" pitchFamily="34" charset="0"/>
              <a:cs typeface="Arial" panose="020B0604020202020204" pitchFamily="34" charset="0"/>
            </a:rPr>
            <a:t>risk stratification for stroke/thromboembolism</a:t>
          </a:r>
        </a:p>
      </dsp:txBody>
      <dsp:txXfrm>
        <a:off x="3625055" y="1515366"/>
        <a:ext cx="2731975" cy="1067027"/>
      </dsp:txXfrm>
    </dsp:sp>
    <dsp:sp modelId="{B140C296-D3BA-4EC8-9CDE-8CCCB8B8C051}">
      <dsp:nvSpPr>
        <dsp:cNvPr id="0" name=""/>
        <dsp:cNvSpPr/>
      </dsp:nvSpPr>
      <dsp:spPr>
        <a:xfrm>
          <a:off x="1341807" y="3030546"/>
          <a:ext cx="2134055" cy="1067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700" b="0" i="0" u="none" strike="noStrike" kern="1200" cap="none" normalizeH="0" baseline="0" dirty="0" smtClean="0">
              <a:ln>
                <a:noFill/>
              </a:ln>
              <a:solidFill>
                <a:schemeClr val="tx1"/>
              </a:solidFill>
              <a:effectLst/>
              <a:latin typeface="Arial" panose="020B0604020202020204" pitchFamily="34" charset="0"/>
              <a:cs typeface="Arial" panose="020B0604020202020204" pitchFamily="34" charset="0"/>
            </a:rPr>
            <a:t>Paroxysmal</a:t>
          </a:r>
        </a:p>
      </dsp:txBody>
      <dsp:txXfrm>
        <a:off x="1341807" y="3030546"/>
        <a:ext cx="2134055" cy="1067027"/>
      </dsp:txXfrm>
    </dsp:sp>
    <dsp:sp modelId="{39FF507D-BD7F-4128-8D73-CB1128CDD757}">
      <dsp:nvSpPr>
        <dsp:cNvPr id="0" name=""/>
        <dsp:cNvSpPr/>
      </dsp:nvSpPr>
      <dsp:spPr>
        <a:xfrm>
          <a:off x="1875321" y="4545725"/>
          <a:ext cx="2134055" cy="1067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700" b="0" i="0" u="none" strike="noStrike" kern="1200" cap="none" normalizeH="0" baseline="0" dirty="0" smtClean="0">
              <a:ln>
                <a:noFill/>
              </a:ln>
              <a:solidFill>
                <a:schemeClr val="tx1"/>
              </a:solidFill>
              <a:effectLst/>
              <a:latin typeface="Arial" panose="020B0604020202020204" pitchFamily="34" charset="0"/>
              <a:cs typeface="Arial" panose="020B0604020202020204" pitchFamily="34" charset="0"/>
            </a:rPr>
            <a:t>Rhythm control</a:t>
          </a:r>
        </a:p>
      </dsp:txBody>
      <dsp:txXfrm>
        <a:off x="1875321" y="4545725"/>
        <a:ext cx="2134055" cy="1067027"/>
      </dsp:txXfrm>
    </dsp:sp>
    <dsp:sp modelId="{E488D80E-1D36-4A64-B360-2CB551B4EC1B}">
      <dsp:nvSpPr>
        <dsp:cNvPr id="0" name=""/>
        <dsp:cNvSpPr/>
      </dsp:nvSpPr>
      <dsp:spPr>
        <a:xfrm>
          <a:off x="3924015" y="3030546"/>
          <a:ext cx="2134055" cy="1067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700" b="0" i="0" u="none" strike="noStrike" kern="1200" cap="none" normalizeH="0" baseline="0" dirty="0" smtClean="0">
              <a:ln>
                <a:noFill/>
              </a:ln>
              <a:solidFill>
                <a:schemeClr val="tx1"/>
              </a:solidFill>
              <a:effectLst/>
              <a:latin typeface="Arial" panose="020B0604020202020204" pitchFamily="34" charset="0"/>
              <a:cs typeface="Arial" panose="020B0604020202020204" pitchFamily="34" charset="0"/>
            </a:rPr>
            <a:t>Persistent</a:t>
          </a:r>
        </a:p>
      </dsp:txBody>
      <dsp:txXfrm>
        <a:off x="3924015" y="3030546"/>
        <a:ext cx="2134055" cy="1067027"/>
      </dsp:txXfrm>
    </dsp:sp>
    <dsp:sp modelId="{74862D61-F143-43D6-8F79-667BC0A8EDE2}">
      <dsp:nvSpPr>
        <dsp:cNvPr id="0" name=""/>
        <dsp:cNvSpPr/>
      </dsp:nvSpPr>
      <dsp:spPr>
        <a:xfrm>
          <a:off x="4457529" y="4545725"/>
          <a:ext cx="2134055" cy="1067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700" b="0" i="0" u="none" strike="noStrike" kern="1200" cap="none" normalizeH="0" baseline="0" dirty="0" smtClean="0">
              <a:ln>
                <a:noFill/>
              </a:ln>
              <a:solidFill>
                <a:schemeClr val="tx1"/>
              </a:solidFill>
              <a:effectLst/>
              <a:latin typeface="Arial" panose="020B0604020202020204" pitchFamily="34" charset="0"/>
              <a:cs typeface="Arial" panose="020B0604020202020204" pitchFamily="34" charset="0"/>
            </a:rPr>
            <a:t>Rate or rhythm?</a:t>
          </a:r>
        </a:p>
      </dsp:txBody>
      <dsp:txXfrm>
        <a:off x="4457529" y="4545725"/>
        <a:ext cx="2134055" cy="1067027"/>
      </dsp:txXfrm>
    </dsp:sp>
    <dsp:sp modelId="{E8B43FA7-F4C9-459A-B90A-FD3013A6DD81}">
      <dsp:nvSpPr>
        <dsp:cNvPr id="0" name=""/>
        <dsp:cNvSpPr/>
      </dsp:nvSpPr>
      <dsp:spPr>
        <a:xfrm>
          <a:off x="6506222" y="3030546"/>
          <a:ext cx="2134055" cy="1067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700" b="0" i="0" u="none" strike="noStrike" kern="1200" cap="none" normalizeH="0" baseline="0" dirty="0" smtClean="0">
              <a:ln>
                <a:noFill/>
              </a:ln>
              <a:solidFill>
                <a:schemeClr val="tx1"/>
              </a:solidFill>
              <a:effectLst/>
              <a:latin typeface="Arial" panose="020B0604020202020204" pitchFamily="34" charset="0"/>
              <a:cs typeface="Arial" panose="020B0604020202020204" pitchFamily="34" charset="0"/>
            </a:rPr>
            <a:t>Permanent</a:t>
          </a:r>
        </a:p>
      </dsp:txBody>
      <dsp:txXfrm>
        <a:off x="6506222" y="3030546"/>
        <a:ext cx="2134055" cy="1067027"/>
      </dsp:txXfrm>
    </dsp:sp>
    <dsp:sp modelId="{BF14742E-49E9-4356-8635-1B19950340C7}">
      <dsp:nvSpPr>
        <dsp:cNvPr id="0" name=""/>
        <dsp:cNvSpPr/>
      </dsp:nvSpPr>
      <dsp:spPr>
        <a:xfrm>
          <a:off x="7039736" y="4545725"/>
          <a:ext cx="2134055" cy="1067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700" b="0" i="0" u="none" strike="noStrike" kern="1200" cap="none" normalizeH="0" baseline="0" dirty="0" smtClean="0">
              <a:ln>
                <a:noFill/>
              </a:ln>
              <a:solidFill>
                <a:schemeClr val="tx1"/>
              </a:solidFill>
              <a:effectLst/>
              <a:latin typeface="Arial" panose="020B0604020202020204" pitchFamily="34" charset="0"/>
              <a:cs typeface="Arial" panose="020B0604020202020204" pitchFamily="34" charset="0"/>
            </a:rPr>
            <a:t>Rate control</a:t>
          </a:r>
        </a:p>
      </dsp:txBody>
      <dsp:txXfrm>
        <a:off x="7039736" y="4545725"/>
        <a:ext cx="2134055" cy="106702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DF266-BBDE-4BA6-8A4D-E436CDD9F4AF}" type="datetimeFigureOut">
              <a:rPr lang="en-GB" smtClean="0"/>
              <a:t>08/03/2018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403F9-99C6-444C-84A0-BBD92192F022}" type="slidenum">
              <a:rPr lang="en-GB" smtClean="0"/>
              <a:t>‹#›</a:t>
            </a:fld>
            <a:endParaRPr lang="en-GB"/>
          </a:p>
        </p:txBody>
      </p:sp>
    </p:spTree>
    <p:extLst>
      <p:ext uri="{BB962C8B-B14F-4D97-AF65-F5344CB8AC3E}">
        <p14:creationId xmlns:p14="http://schemas.microsoft.com/office/powerpoint/2010/main" val="199925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Bachmann’s bundle – a branch off</a:t>
            </a:r>
            <a:r>
              <a:rPr lang="en-GB" baseline="0" dirty="0" smtClean="0"/>
              <a:t> anterior intermodal tract in inner wall of left atrium. Part of the atrial conduction system. Part of the normal pathway of electrical conduction across to the left atrium. </a:t>
            </a:r>
            <a:endParaRPr lang="en-GB" dirty="0"/>
          </a:p>
        </p:txBody>
      </p:sp>
      <p:sp>
        <p:nvSpPr>
          <p:cNvPr id="4" name="Slide Number Placeholder 3"/>
          <p:cNvSpPr>
            <a:spLocks noGrp="1"/>
          </p:cNvSpPr>
          <p:nvPr>
            <p:ph type="sldNum" sz="quarter" idx="10"/>
          </p:nvPr>
        </p:nvSpPr>
        <p:spPr/>
        <p:txBody>
          <a:bodyPr/>
          <a:lstStyle/>
          <a:p>
            <a:fld id="{05F403F9-99C6-444C-84A0-BBD92192F022}" type="slidenum">
              <a:rPr lang="en-GB" smtClean="0"/>
              <a:t>3</a:t>
            </a:fld>
            <a:endParaRPr lang="en-GB"/>
          </a:p>
        </p:txBody>
      </p:sp>
    </p:spTree>
    <p:extLst>
      <p:ext uri="{BB962C8B-B14F-4D97-AF65-F5344CB8AC3E}">
        <p14:creationId xmlns:p14="http://schemas.microsoft.com/office/powerpoint/2010/main" val="1674129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339F6D-610A-4573-AE01-F00013F1919A}" type="slidenum">
              <a:rPr lang="en-GB" smtClean="0"/>
              <a:pPr/>
              <a:t>16</a:t>
            </a:fld>
            <a:endParaRPr lang="en-GB"/>
          </a:p>
        </p:txBody>
      </p:sp>
    </p:spTree>
    <p:extLst>
      <p:ext uri="{BB962C8B-B14F-4D97-AF65-F5344CB8AC3E}">
        <p14:creationId xmlns:p14="http://schemas.microsoft.com/office/powerpoint/2010/main" val="3554650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GB" dirty="0" smtClean="0"/>
              <a:t>RE-LY (</a:t>
            </a:r>
            <a:r>
              <a:rPr lang="en-GB" dirty="0" err="1" smtClean="0"/>
              <a:t>Dabigatran</a:t>
            </a:r>
            <a:r>
              <a:rPr lang="en-GB" dirty="0" smtClean="0"/>
              <a:t>)</a:t>
            </a:r>
            <a:r>
              <a:rPr lang="en-GB" baseline="0" dirty="0" smtClean="0"/>
              <a:t> – 110mg BD = to </a:t>
            </a:r>
            <a:r>
              <a:rPr lang="en-GB" baseline="0" dirty="0" err="1" smtClean="0"/>
              <a:t>warfarin</a:t>
            </a:r>
            <a:r>
              <a:rPr lang="en-GB" baseline="0" dirty="0" smtClean="0"/>
              <a:t> in stroke prevention but less bleeding than </a:t>
            </a:r>
            <a:r>
              <a:rPr lang="en-GB" baseline="0" dirty="0" err="1" smtClean="0"/>
              <a:t>warfarin</a:t>
            </a:r>
            <a:endParaRPr lang="en-GB" baseline="0" dirty="0" smtClean="0"/>
          </a:p>
          <a:p>
            <a:r>
              <a:rPr lang="en-GB" baseline="0" dirty="0" smtClean="0"/>
              <a:t>                               150mg BD – more effective than warfarin in stroke prevention (1.1% per year vs 1.7%) with equivalent bleeding to </a:t>
            </a:r>
            <a:r>
              <a:rPr lang="en-GB" baseline="0" dirty="0" smtClean="0"/>
              <a:t>warfarin. Less haemorrhagic stroke.</a:t>
            </a:r>
            <a:endParaRPr lang="en-GB" baseline="0" dirty="0" smtClean="0"/>
          </a:p>
          <a:p>
            <a:endParaRPr lang="en-GB" baseline="0" dirty="0" smtClean="0"/>
          </a:p>
          <a:p>
            <a:r>
              <a:rPr lang="en-GB" dirty="0" smtClean="0"/>
              <a:t>Rivaroxaban – less haemorrhagic</a:t>
            </a:r>
            <a:r>
              <a:rPr lang="en-GB" baseline="0" dirty="0" smtClean="0"/>
              <a:t> stroke than warfarin, similar reduction in ischaemic </a:t>
            </a:r>
            <a:r>
              <a:rPr lang="en-GB" baseline="0" dirty="0" smtClean="0"/>
              <a:t>stroke</a:t>
            </a:r>
            <a:endParaRPr lang="en-GB" baseline="0" dirty="0" smtClean="0"/>
          </a:p>
          <a:p>
            <a:endParaRPr lang="en-GB" baseline="0" dirty="0" smtClean="0"/>
          </a:p>
          <a:p>
            <a:r>
              <a:rPr lang="en-GB" baseline="0" dirty="0" err="1" smtClean="0"/>
              <a:t>Apixaban</a:t>
            </a:r>
            <a:r>
              <a:rPr lang="en-GB" baseline="0" dirty="0" smtClean="0"/>
              <a:t> – less haemorrhagic stroke than warfarin, similar reduction in ischaemic stroke, less </a:t>
            </a:r>
            <a:r>
              <a:rPr lang="en-GB" baseline="0" dirty="0" smtClean="0"/>
              <a:t>major bleeding </a:t>
            </a:r>
            <a:r>
              <a:rPr lang="en-GB" baseline="0" dirty="0" smtClean="0"/>
              <a:t>than warfarin, lower overall </a:t>
            </a:r>
            <a:r>
              <a:rPr lang="en-GB" baseline="0" dirty="0" smtClean="0"/>
              <a:t>mortality</a:t>
            </a:r>
          </a:p>
          <a:p>
            <a:endParaRPr lang="en-GB" baseline="0" dirty="0" smtClean="0"/>
          </a:p>
          <a:p>
            <a:r>
              <a:rPr lang="en-GB" baseline="0" dirty="0" smtClean="0"/>
              <a:t>Meta-analysis showed </a:t>
            </a:r>
            <a:r>
              <a:rPr lang="en-GB" baseline="0" dirty="0" err="1" smtClean="0"/>
              <a:t>Apixaban</a:t>
            </a:r>
            <a:r>
              <a:rPr lang="en-GB" baseline="0" dirty="0" smtClean="0"/>
              <a:t> as most preferential with lower major bleeding</a:t>
            </a:r>
          </a:p>
          <a:p>
            <a:endParaRPr lang="en-GB" baseline="0" dirty="0" smtClean="0"/>
          </a:p>
          <a:p>
            <a:r>
              <a:rPr lang="en-GB" baseline="0" dirty="0" smtClean="0"/>
              <a:t>Caution in obese</a:t>
            </a:r>
            <a:endParaRPr lang="en-GB" dirty="0"/>
          </a:p>
        </p:txBody>
      </p:sp>
      <p:sp>
        <p:nvSpPr>
          <p:cNvPr id="4" name="Slide Number Placeholder 3"/>
          <p:cNvSpPr>
            <a:spLocks noGrp="1"/>
          </p:cNvSpPr>
          <p:nvPr>
            <p:ph type="sldNum" sz="quarter" idx="10"/>
          </p:nvPr>
        </p:nvSpPr>
        <p:spPr/>
        <p:txBody>
          <a:bodyPr/>
          <a:lstStyle/>
          <a:p>
            <a:fld id="{38339F6D-610A-4573-AE01-F00013F1919A}" type="slidenum">
              <a:rPr lang="en-GB" smtClean="0"/>
              <a:pPr/>
              <a:t>17</a:t>
            </a:fld>
            <a:endParaRPr lang="en-GB"/>
          </a:p>
        </p:txBody>
      </p:sp>
    </p:spTree>
    <p:extLst>
      <p:ext uri="{BB962C8B-B14F-4D97-AF65-F5344CB8AC3E}">
        <p14:creationId xmlns:p14="http://schemas.microsoft.com/office/powerpoint/2010/main" val="4065953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41275" y="735013"/>
            <a:ext cx="6540500" cy="3679825"/>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anose="020B0604020202020204" pitchFamily="34" charset="0"/>
              </a:rPr>
              <a:t>Natriuretic – excretion of sodium in urine via kidneys</a:t>
            </a:r>
          </a:p>
          <a:p>
            <a:pPr eaLnBrk="1" hangingPunct="1"/>
            <a:endParaRPr lang="en-GB" altLang="en-US" dirty="0" smtClean="0">
              <a:latin typeface="Arial" panose="020B0604020202020204" pitchFamily="34" charset="0"/>
            </a:endParaRPr>
          </a:p>
          <a:p>
            <a:pPr eaLnBrk="1" hangingPunct="1"/>
            <a:r>
              <a:rPr lang="en-GB" altLang="en-US" dirty="0" smtClean="0">
                <a:latin typeface="Arial" panose="020B0604020202020204" pitchFamily="34" charset="0"/>
              </a:rPr>
              <a:t>BNP – secreted in response to excessive stretching of heart muscle cells, mostly from ventricles</a:t>
            </a:r>
          </a:p>
          <a:p>
            <a:pPr eaLnBrk="1" hangingPunct="1"/>
            <a:r>
              <a:rPr lang="en-GB" altLang="en-US" dirty="0" smtClean="0">
                <a:latin typeface="Arial" panose="020B0604020202020204" pitchFamily="34" charset="0"/>
              </a:rPr>
              <a:t>NT-</a:t>
            </a:r>
            <a:r>
              <a:rPr lang="en-GB" altLang="en-US" dirty="0" err="1" smtClean="0">
                <a:latin typeface="Arial" panose="020B0604020202020204" pitchFamily="34" charset="0"/>
              </a:rPr>
              <a:t>proBNP</a:t>
            </a:r>
            <a:r>
              <a:rPr lang="en-GB" altLang="en-US" dirty="0" smtClean="0">
                <a:latin typeface="Arial" panose="020B0604020202020204" pitchFamily="34" charset="0"/>
              </a:rPr>
              <a:t> – biologically inactive</a:t>
            </a:r>
          </a:p>
        </p:txBody>
      </p:sp>
    </p:spTree>
    <p:extLst>
      <p:ext uri="{BB962C8B-B14F-4D97-AF65-F5344CB8AC3E}">
        <p14:creationId xmlns:p14="http://schemas.microsoft.com/office/powerpoint/2010/main" val="947197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Vernakalant is the 1</a:t>
            </a:r>
            <a:r>
              <a:rPr lang="en-GB" baseline="30000" dirty="0"/>
              <a:t>st</a:t>
            </a:r>
            <a:r>
              <a:rPr lang="en-GB" dirty="0"/>
              <a:t> of a new generation of AF converting agents that show preferential effects for atrial tissue and limited action on ventricular tissue. </a:t>
            </a:r>
          </a:p>
          <a:p>
            <a:endParaRPr lang="en-GB" dirty="0"/>
          </a:p>
          <a:p>
            <a:r>
              <a:rPr lang="en-GB" dirty="0"/>
              <a:t>Because of its relatively atrial-selective</a:t>
            </a:r>
            <a:r>
              <a:rPr lang="en-GB" baseline="0" dirty="0"/>
              <a:t> actions, </a:t>
            </a:r>
            <a:r>
              <a:rPr lang="en-GB" baseline="0" dirty="0" err="1"/>
              <a:t>vernakalant</a:t>
            </a:r>
            <a:r>
              <a:rPr lang="en-GB" baseline="0" dirty="0"/>
              <a:t> doesn’t readily fit in to the </a:t>
            </a:r>
            <a:r>
              <a:rPr lang="en-GB" baseline="0" dirty="0" err="1"/>
              <a:t>Vaughen</a:t>
            </a:r>
            <a:r>
              <a:rPr lang="en-GB" baseline="0" dirty="0"/>
              <a:t>-Williams antiarrhythmic drug classification, which is based on ventricular activity.</a:t>
            </a:r>
            <a:endParaRPr lang="en-GB" dirty="0"/>
          </a:p>
          <a:p>
            <a:endParaRPr lang="en-GB" dirty="0"/>
          </a:p>
          <a:p>
            <a:r>
              <a:rPr lang="en-GB" dirty="0"/>
              <a:t>Late 2010 European Medicines Agency approved for EU, Iceland and Norway</a:t>
            </a:r>
          </a:p>
          <a:p>
            <a:r>
              <a:rPr lang="en-GB" dirty="0"/>
              <a:t>In use across Europe and now Jersey</a:t>
            </a:r>
          </a:p>
        </p:txBody>
      </p:sp>
      <p:sp>
        <p:nvSpPr>
          <p:cNvPr id="4" name="Slide Number Placeholder 3"/>
          <p:cNvSpPr>
            <a:spLocks noGrp="1"/>
          </p:cNvSpPr>
          <p:nvPr>
            <p:ph type="sldNum" sz="quarter" idx="10"/>
          </p:nvPr>
        </p:nvSpPr>
        <p:spPr/>
        <p:txBody>
          <a:bodyPr/>
          <a:lstStyle/>
          <a:p>
            <a:fld id="{46F5B018-8D42-494D-AE34-A3548EBE7F28}" type="slidenum">
              <a:rPr lang="en-GB" smtClean="0"/>
              <a:t>19</a:t>
            </a:fld>
            <a:endParaRPr lang="en-GB"/>
          </a:p>
        </p:txBody>
      </p:sp>
    </p:spTree>
    <p:extLst>
      <p:ext uri="{BB962C8B-B14F-4D97-AF65-F5344CB8AC3E}">
        <p14:creationId xmlns:p14="http://schemas.microsoft.com/office/powerpoint/2010/main" val="1171753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IA recommendation in ECS guidelines for vernakalant to be given for cardioversion of new onset AF when the heart is structurally normal.</a:t>
            </a:r>
          </a:p>
          <a:p>
            <a:endParaRPr lang="en-GB" dirty="0"/>
          </a:p>
          <a:p>
            <a:r>
              <a:rPr lang="en-GB" dirty="0"/>
              <a:t>IIb B recommendation as an alternative to amiodarone when the heart is not entirely normal but in the absence of contraindications.</a:t>
            </a:r>
          </a:p>
        </p:txBody>
      </p:sp>
      <p:sp>
        <p:nvSpPr>
          <p:cNvPr id="4" name="Slide Number Placeholder 3"/>
          <p:cNvSpPr>
            <a:spLocks noGrp="1"/>
          </p:cNvSpPr>
          <p:nvPr>
            <p:ph type="sldNum" sz="quarter" idx="10"/>
          </p:nvPr>
        </p:nvSpPr>
        <p:spPr/>
        <p:txBody>
          <a:bodyPr/>
          <a:lstStyle/>
          <a:p>
            <a:fld id="{46F5B018-8D42-494D-AE34-A3548EBE7F28}" type="slidenum">
              <a:rPr lang="en-GB" smtClean="0"/>
              <a:t>20</a:t>
            </a:fld>
            <a:endParaRPr lang="en-GB"/>
          </a:p>
        </p:txBody>
      </p:sp>
    </p:spTree>
    <p:extLst>
      <p:ext uri="{BB962C8B-B14F-4D97-AF65-F5344CB8AC3E}">
        <p14:creationId xmlns:p14="http://schemas.microsoft.com/office/powerpoint/2010/main" val="1915733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Acts preferentially</a:t>
            </a:r>
            <a:r>
              <a:rPr lang="en-GB" baseline="0" dirty="0"/>
              <a:t> in the atria to prolong atrial refractoriness and to rate dependently slow impulse conduction. </a:t>
            </a:r>
          </a:p>
          <a:p>
            <a:endParaRPr lang="en-GB" baseline="0" dirty="0"/>
          </a:p>
          <a:p>
            <a:r>
              <a:rPr lang="en-GB" baseline="0" dirty="0"/>
              <a:t>Blocks currents in all phases of the action potential including potassium currents that are expressed specifically in the atria</a:t>
            </a:r>
            <a:r>
              <a:rPr lang="en-GB" dirty="0"/>
              <a:t> and involved in atrial repolarisation.</a:t>
            </a:r>
          </a:p>
          <a:p>
            <a:endParaRPr lang="en-GB" dirty="0"/>
          </a:p>
          <a:p>
            <a:r>
              <a:rPr lang="en-GB" dirty="0"/>
              <a:t>Secondary effect is drugs inhibition of sodium channels.</a:t>
            </a:r>
          </a:p>
          <a:p>
            <a:r>
              <a:rPr lang="en-GB" dirty="0"/>
              <a:t>Very mild affect on QT – rapidly returns to baseline after infusion</a:t>
            </a:r>
          </a:p>
          <a:p>
            <a:r>
              <a:rPr lang="en-GB" dirty="0"/>
              <a:t>Far less pro-arrhythmic effects</a:t>
            </a:r>
          </a:p>
          <a:p>
            <a:endParaRPr lang="en-GB" dirty="0"/>
          </a:p>
          <a:p>
            <a:r>
              <a:rPr lang="en-GB" dirty="0"/>
              <a:t>These anti-fibrillatory actions on refractoriness and conduction are thought to suppress re-entry and are potentiated in the atria during atrial fibrillation. </a:t>
            </a:r>
            <a:r>
              <a:rPr lang="en-GB" dirty="0" err="1"/>
              <a:t>Atrially</a:t>
            </a:r>
            <a:r>
              <a:rPr lang="en-GB" dirty="0"/>
              <a:t> refractoriness selectivity is thought to result from the block of currents that are expressed in the atria but not the ventricles as well as the unique electrophysiological condition of the fibrillating atria. </a:t>
            </a:r>
          </a:p>
        </p:txBody>
      </p:sp>
      <p:sp>
        <p:nvSpPr>
          <p:cNvPr id="4" name="Slide Number Placeholder 3"/>
          <p:cNvSpPr>
            <a:spLocks noGrp="1"/>
          </p:cNvSpPr>
          <p:nvPr>
            <p:ph type="sldNum" sz="quarter" idx="10"/>
          </p:nvPr>
        </p:nvSpPr>
        <p:spPr/>
        <p:txBody>
          <a:bodyPr/>
          <a:lstStyle/>
          <a:p>
            <a:fld id="{9A3F828E-CE67-490A-9E4E-D3DC7432BAFB}"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3862048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209631"/>
          </a:xfrm>
        </p:spPr>
        <p:txBody>
          <a:bodyPr/>
          <a:lstStyle/>
          <a:p>
            <a:r>
              <a:rPr lang="en-GB" dirty="0"/>
              <a:t>No dose adjustment (age / renal function</a:t>
            </a:r>
            <a:r>
              <a:rPr lang="en-GB" dirty="0" smtClean="0"/>
              <a:t>)		</a:t>
            </a:r>
            <a:r>
              <a:rPr lang="en-GB" i="1" dirty="0" smtClean="0"/>
              <a:t>254kg patient success</a:t>
            </a:r>
            <a:r>
              <a:rPr lang="en-GB" dirty="0" smtClean="0"/>
              <a:t>!</a:t>
            </a:r>
            <a:endParaRPr lang="en-GB" dirty="0"/>
          </a:p>
          <a:p>
            <a:endParaRPr lang="en-GB" dirty="0"/>
          </a:p>
          <a:p>
            <a:r>
              <a:rPr lang="en-GB" dirty="0"/>
              <a:t>Max dose - ≥113kg the total dose is 339mg (84.7ml of 4mg/ml solution) over 10 minutes: the second infusion would not exceed 226mg (56.5ml)    ‘’</a:t>
            </a:r>
          </a:p>
          <a:p>
            <a:endParaRPr lang="en-GB" dirty="0"/>
          </a:p>
          <a:p>
            <a:r>
              <a:rPr lang="en-GB" dirty="0"/>
              <a:t>Doses apply to weight 40-113kg</a:t>
            </a:r>
          </a:p>
          <a:p>
            <a:endParaRPr lang="en-GB" dirty="0"/>
          </a:p>
          <a:p>
            <a:r>
              <a:rPr lang="en-GB" dirty="0"/>
              <a:t>Other IV </a:t>
            </a:r>
            <a:r>
              <a:rPr lang="en-GB" dirty="0" err="1"/>
              <a:t>antiarrhythmics</a:t>
            </a:r>
            <a:r>
              <a:rPr lang="en-GB" dirty="0"/>
              <a:t> (class I or III) are contraindicated within 4 hours prior</a:t>
            </a:r>
            <a:r>
              <a:rPr lang="en-GB" baseline="0" dirty="0"/>
              <a:t> to and after </a:t>
            </a:r>
            <a:r>
              <a:rPr lang="en-GB" baseline="0" dirty="0" err="1"/>
              <a:t>Vernakalant</a:t>
            </a:r>
            <a:r>
              <a:rPr lang="en-GB" baseline="0" dirty="0"/>
              <a:t> administration </a:t>
            </a:r>
            <a:endParaRPr lang="en-GB" dirty="0"/>
          </a:p>
          <a:p>
            <a:r>
              <a:rPr lang="en-GB" dirty="0"/>
              <a:t>Resumption of initiation of oral antiarrhythmic</a:t>
            </a:r>
            <a:r>
              <a:rPr lang="en-GB" baseline="0" dirty="0"/>
              <a:t> therapy can be considered 2 hours after </a:t>
            </a:r>
            <a:r>
              <a:rPr lang="en-GB" baseline="0" dirty="0" err="1"/>
              <a:t>Vernakalant</a:t>
            </a:r>
            <a:r>
              <a:rPr lang="en-GB" baseline="0" dirty="0"/>
              <a:t> administration </a:t>
            </a:r>
          </a:p>
          <a:p>
            <a:r>
              <a:rPr lang="en-GB" baseline="0" dirty="0"/>
              <a:t>Majority convert after the first dose (75-82%)</a:t>
            </a:r>
          </a:p>
          <a:p>
            <a:endParaRPr lang="en-GB" baseline="0" dirty="0"/>
          </a:p>
          <a:p>
            <a:r>
              <a:rPr lang="en-GB" baseline="0" dirty="0"/>
              <a:t>(Limited evidence of DCCV under 2 hours after infusion but can be considered)</a:t>
            </a:r>
          </a:p>
          <a:p>
            <a:endParaRPr lang="en-GB" dirty="0"/>
          </a:p>
          <a:p>
            <a:r>
              <a:rPr lang="en-GB" dirty="0"/>
              <a:t>CRAFT study – DC CV attempted within 24 hours in 3 patients – 100% success</a:t>
            </a:r>
          </a:p>
          <a:p>
            <a:r>
              <a:rPr lang="en-GB" dirty="0"/>
              <a:t>ACT III           - 7 developed flutter with all successfully cardioverted</a:t>
            </a:r>
          </a:p>
          <a:p>
            <a:r>
              <a:rPr lang="en-GB" dirty="0"/>
              <a:t>AVRO            - all who developed flutter within 4 hours post dose were cardioverted successfully</a:t>
            </a:r>
          </a:p>
          <a:p>
            <a:endParaRPr lang="en-GB" dirty="0"/>
          </a:p>
          <a:p>
            <a:r>
              <a:rPr lang="en-GB" dirty="0"/>
              <a:t>Vernakalant did not affect efficacy of electrical cardioversion</a:t>
            </a:r>
          </a:p>
        </p:txBody>
      </p:sp>
      <p:sp>
        <p:nvSpPr>
          <p:cNvPr id="4" name="Slide Number Placeholder 3"/>
          <p:cNvSpPr>
            <a:spLocks noGrp="1"/>
          </p:cNvSpPr>
          <p:nvPr>
            <p:ph type="sldNum" sz="quarter" idx="10"/>
          </p:nvPr>
        </p:nvSpPr>
        <p:spPr/>
        <p:txBody>
          <a:bodyPr/>
          <a:lstStyle/>
          <a:p>
            <a:fld id="{46F5B018-8D42-494D-AE34-A3548EBE7F28}" type="slidenum">
              <a:rPr lang="en-GB" smtClean="0"/>
              <a:t>22</a:t>
            </a:fld>
            <a:endParaRPr lang="en-GB"/>
          </a:p>
        </p:txBody>
      </p:sp>
    </p:spTree>
    <p:extLst>
      <p:ext uri="{BB962C8B-B14F-4D97-AF65-F5344CB8AC3E}">
        <p14:creationId xmlns:p14="http://schemas.microsoft.com/office/powerpoint/2010/main" val="198137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Pre-excitation refers to early activation of the ventricles due to impulses bypassing the AV node via an accessory pathway.</a:t>
            </a:r>
          </a:p>
          <a:p>
            <a:r>
              <a:rPr lang="en-GB" dirty="0" smtClean="0"/>
              <a:t>Accessory pathways, also known as bypass tracts, are abnormal conduction pathways formed during cardiac development and can exist in a variety of anatomical locations and in some patients there may be multiple pathways</a:t>
            </a:r>
          </a:p>
          <a:p>
            <a:endParaRPr lang="en-GB" dirty="0" smtClean="0"/>
          </a:p>
          <a:p>
            <a:r>
              <a:rPr lang="en-GB" dirty="0" smtClean="0"/>
              <a:t>An accessory pathway can conduct impulses either </a:t>
            </a:r>
            <a:r>
              <a:rPr lang="en-GB" b="1" dirty="0" smtClean="0"/>
              <a:t>anterograde</a:t>
            </a:r>
            <a:r>
              <a:rPr lang="en-GB" dirty="0" smtClean="0"/>
              <a:t>, towards the ventricle, </a:t>
            </a:r>
            <a:r>
              <a:rPr lang="en-GB" b="1" dirty="0" smtClean="0"/>
              <a:t>retrograde</a:t>
            </a:r>
            <a:r>
              <a:rPr lang="en-GB" dirty="0" smtClean="0"/>
              <a:t>, away from the ventricle, or in both directions</a:t>
            </a:r>
          </a:p>
          <a:p>
            <a:endParaRPr lang="en-GB" dirty="0" smtClean="0"/>
          </a:p>
          <a:p>
            <a:r>
              <a:rPr lang="en-GB" dirty="0" smtClean="0"/>
              <a:t>AF and WPW-</a:t>
            </a:r>
            <a:r>
              <a:rPr lang="en-GB" baseline="0" dirty="0" smtClean="0"/>
              <a:t> no AV nodal blocking drugs as can increase AV conduction without being slowed at the AV node</a:t>
            </a:r>
            <a:endParaRPr lang="en-GB" dirty="0"/>
          </a:p>
        </p:txBody>
      </p:sp>
      <p:sp>
        <p:nvSpPr>
          <p:cNvPr id="4" name="Slide Number Placeholder 3"/>
          <p:cNvSpPr>
            <a:spLocks noGrp="1"/>
          </p:cNvSpPr>
          <p:nvPr>
            <p:ph type="sldNum" sz="quarter" idx="10"/>
          </p:nvPr>
        </p:nvSpPr>
        <p:spPr/>
        <p:txBody>
          <a:bodyPr/>
          <a:lstStyle/>
          <a:p>
            <a:fld id="{05F403F9-99C6-444C-84A0-BBD92192F022}" type="slidenum">
              <a:rPr lang="en-GB" smtClean="0"/>
              <a:t>25</a:t>
            </a:fld>
            <a:endParaRPr lang="en-GB"/>
          </a:p>
        </p:txBody>
      </p:sp>
    </p:spTree>
    <p:extLst>
      <p:ext uri="{BB962C8B-B14F-4D97-AF65-F5344CB8AC3E}">
        <p14:creationId xmlns:p14="http://schemas.microsoft.com/office/powerpoint/2010/main" val="3307422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BB’s only shown</a:t>
            </a:r>
            <a:r>
              <a:rPr lang="en-GB" baseline="0" dirty="0" smtClean="0"/>
              <a:t> to be effective in primary management of VA’s in RCT’s. CCBs less so.</a:t>
            </a:r>
          </a:p>
          <a:p>
            <a:r>
              <a:rPr lang="en-GB" baseline="0" dirty="0" smtClean="0"/>
              <a:t>Amiodarone has some effectiveness </a:t>
            </a:r>
          </a:p>
          <a:p>
            <a:endParaRPr lang="en-GB" baseline="0" dirty="0" smtClean="0"/>
          </a:p>
          <a:p>
            <a:r>
              <a:rPr lang="en-GB" baseline="0" dirty="0" smtClean="0"/>
              <a:t>All pro-arrhythmic and cautious use</a:t>
            </a:r>
            <a:endParaRPr lang="en-GB" dirty="0"/>
          </a:p>
        </p:txBody>
      </p:sp>
      <p:sp>
        <p:nvSpPr>
          <p:cNvPr id="4" name="Slide Number Placeholder 3"/>
          <p:cNvSpPr>
            <a:spLocks noGrp="1"/>
          </p:cNvSpPr>
          <p:nvPr>
            <p:ph type="sldNum" sz="quarter" idx="10"/>
          </p:nvPr>
        </p:nvSpPr>
        <p:spPr/>
        <p:txBody>
          <a:bodyPr/>
          <a:lstStyle/>
          <a:p>
            <a:fld id="{05F403F9-99C6-444C-84A0-BBD92192F022}" type="slidenum">
              <a:rPr lang="en-GB" smtClean="0"/>
              <a:t>26</a:t>
            </a:fld>
            <a:endParaRPr lang="en-GB"/>
          </a:p>
        </p:txBody>
      </p:sp>
    </p:spTree>
    <p:extLst>
      <p:ext uri="{BB962C8B-B14F-4D97-AF65-F5344CB8AC3E}">
        <p14:creationId xmlns:p14="http://schemas.microsoft.com/office/powerpoint/2010/main" val="3504615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Abberancy</a:t>
            </a:r>
            <a:r>
              <a:rPr lang="en-GB" dirty="0" smtClean="0"/>
              <a:t> is when the supraventricular impulse travels</a:t>
            </a:r>
            <a:r>
              <a:rPr lang="en-GB" baseline="0" dirty="0" smtClean="0"/>
              <a:t> down to the ventricles in a markedly different manner and appears broad in complexes</a:t>
            </a:r>
            <a:endParaRPr lang="en-GB" dirty="0"/>
          </a:p>
        </p:txBody>
      </p:sp>
      <p:sp>
        <p:nvSpPr>
          <p:cNvPr id="4" name="Slide Number Placeholder 3"/>
          <p:cNvSpPr>
            <a:spLocks noGrp="1"/>
          </p:cNvSpPr>
          <p:nvPr>
            <p:ph type="sldNum" sz="quarter" idx="10"/>
          </p:nvPr>
        </p:nvSpPr>
        <p:spPr/>
        <p:txBody>
          <a:bodyPr/>
          <a:lstStyle/>
          <a:p>
            <a:fld id="{05F403F9-99C6-444C-84A0-BBD92192F022}" type="slidenum">
              <a:rPr lang="en-GB" smtClean="0"/>
              <a:t>5</a:t>
            </a:fld>
            <a:endParaRPr lang="en-GB"/>
          </a:p>
        </p:txBody>
      </p:sp>
    </p:spTree>
    <p:extLst>
      <p:ext uri="{BB962C8B-B14F-4D97-AF65-F5344CB8AC3E}">
        <p14:creationId xmlns:p14="http://schemas.microsoft.com/office/powerpoint/2010/main" val="3339720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751263" y="9318625"/>
            <a:ext cx="28702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7D8FAC86-2725-4BA2-82EF-E4ECF1A53C68}" type="slidenum">
              <a:rPr lang="en-GB" altLang="en-US" sz="1200">
                <a:latin typeface="Arial" panose="020B0604020202020204" pitchFamily="34" charset="0"/>
              </a:rPr>
              <a:pPr algn="r" eaLnBrk="1" hangingPunct="1"/>
              <a:t>8</a:t>
            </a:fld>
            <a:endParaRPr lang="en-GB" altLang="en-US" sz="1200">
              <a:latin typeface="Arial" panose="020B0604020202020204" pitchFamily="34" charset="0"/>
            </a:endParaRPr>
          </a:p>
        </p:txBody>
      </p:sp>
      <p:sp>
        <p:nvSpPr>
          <p:cNvPr id="23555" name="Rectangle 2"/>
          <p:cNvSpPr>
            <a:spLocks noRot="1" noChangeArrowheads="1" noTextEdit="1"/>
          </p:cNvSpPr>
          <p:nvPr>
            <p:ph type="sldImg"/>
          </p:nvPr>
        </p:nvSpPr>
        <p:spPr>
          <a:xfrm>
            <a:off x="41275" y="735013"/>
            <a:ext cx="6540500" cy="3679825"/>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Unsuitable to CV – contraindications to anticoagulation, structural heart disease (eg enlarged LA &gt;5.5cm, mitral stenosis) that precludes long term maintenance of SR; a long duration of AF (usually &gt;12 months); history of multiple failed attempts at CV and / or relapses even with concomitant use of antiarrhythmic drugs or non-pharmacological approaches; an ongoing but reversible cause of AF (eg thyroid problems)</a:t>
            </a:r>
          </a:p>
          <a:p>
            <a:pPr eaLnBrk="1" hangingPunct="1"/>
            <a:endParaRPr lang="en-GB" altLang="en-US" smtClean="0">
              <a:latin typeface="Arial" panose="020B0604020202020204" pitchFamily="34" charset="0"/>
            </a:endParaRPr>
          </a:p>
          <a:p>
            <a:pPr eaLnBrk="1" hangingPunct="1"/>
            <a:r>
              <a:rPr lang="en-GB" altLang="en-US" smtClean="0">
                <a:latin typeface="Arial" panose="020B0604020202020204" pitchFamily="34" charset="0"/>
              </a:rPr>
              <a:t>E.G now CV patients with moderate to severe heart failure and have some dramatic accounts of patients health improvements. Can be aggressive in management.</a:t>
            </a:r>
          </a:p>
          <a:p>
            <a:pPr eaLnBrk="1" hangingPunct="1"/>
            <a:endParaRPr lang="en-GB" altLang="en-US" smtClean="0">
              <a:latin typeface="Arial" panose="020B0604020202020204" pitchFamily="34" charset="0"/>
            </a:endParaRPr>
          </a:p>
          <a:p>
            <a:pPr eaLnBrk="1" hangingPunct="1"/>
            <a:r>
              <a:rPr lang="en-GB" altLang="en-US" smtClean="0">
                <a:latin typeface="Arial" panose="020B0604020202020204" pitchFamily="34" charset="0"/>
              </a:rPr>
              <a:t>Rate control usually only if tried rhythm and unsuccessful, cannot tolerate AAD’s, elderly and asymptomatic</a:t>
            </a:r>
          </a:p>
        </p:txBody>
      </p:sp>
    </p:spTree>
    <p:extLst>
      <p:ext uri="{BB962C8B-B14F-4D97-AF65-F5344CB8AC3E}">
        <p14:creationId xmlns:p14="http://schemas.microsoft.com/office/powerpoint/2010/main" val="309794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41275" y="735013"/>
            <a:ext cx="6540500" cy="3679825"/>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326020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41275" y="735013"/>
            <a:ext cx="6540500" cy="3679825"/>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33A39EF0-F006-4A17-8595-064A54F80811}" type="slidenum">
              <a:rPr lang="en-GB" altLang="en-US">
                <a:latin typeface="Arial" panose="020B0604020202020204" pitchFamily="34" charset="0"/>
              </a:rPr>
              <a:pPr/>
              <a:t>11</a:t>
            </a:fld>
            <a:endParaRPr lang="en-GB" altLang="en-US">
              <a:latin typeface="Arial" panose="020B0604020202020204" pitchFamily="34" charset="0"/>
            </a:endParaRPr>
          </a:p>
        </p:txBody>
      </p:sp>
    </p:spTree>
    <p:extLst>
      <p:ext uri="{BB962C8B-B14F-4D97-AF65-F5344CB8AC3E}">
        <p14:creationId xmlns:p14="http://schemas.microsoft.com/office/powerpoint/2010/main" val="4258047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339F6D-610A-4573-AE01-F00013F1919A}" type="slidenum">
              <a:rPr lang="en-GB" smtClean="0"/>
              <a:pPr/>
              <a:t>12</a:t>
            </a:fld>
            <a:endParaRPr lang="en-GB"/>
          </a:p>
        </p:txBody>
      </p:sp>
    </p:spTree>
    <p:extLst>
      <p:ext uri="{BB962C8B-B14F-4D97-AF65-F5344CB8AC3E}">
        <p14:creationId xmlns:p14="http://schemas.microsoft.com/office/powerpoint/2010/main" val="1366881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E7729D3E-9FCE-49BF-ABE1-EBB64620368E}" type="slidenum">
              <a:rPr lang="en-GB" sz="1200">
                <a:latin typeface="Calibri" pitchFamily="34" charset="0"/>
              </a:rPr>
              <a:pPr algn="r"/>
              <a:t>13</a:t>
            </a:fld>
            <a:endParaRPr lang="en-GB" sz="1200">
              <a:latin typeface="Calibri" pitchFamily="34" charset="0"/>
            </a:endParaRPr>
          </a:p>
        </p:txBody>
      </p:sp>
      <p:sp>
        <p:nvSpPr>
          <p:cNvPr id="203779"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290AFC30-583B-4735-9C63-E2ED7D338D93}" type="slidenum">
              <a:rPr lang="en-GB" sz="1200">
                <a:latin typeface="Calibri" pitchFamily="34" charset="0"/>
              </a:rPr>
              <a:pPr algn="r"/>
              <a:t>13</a:t>
            </a:fld>
            <a:endParaRPr lang="en-GB" sz="1200">
              <a:latin typeface="Calibri" pitchFamily="34" charset="0"/>
            </a:endParaRPr>
          </a:p>
        </p:txBody>
      </p:sp>
      <p:sp>
        <p:nvSpPr>
          <p:cNvPr id="203780" name="Rectangle 2"/>
          <p:cNvSpPr>
            <a:spLocks noGrp="1" noRot="1" noChangeAspect="1" noChangeArrowheads="1" noTextEdit="1"/>
          </p:cNvSpPr>
          <p:nvPr>
            <p:ph type="sldImg"/>
          </p:nvPr>
        </p:nvSpPr>
        <p:spPr>
          <a:xfrm>
            <a:off x="90488" y="744538"/>
            <a:ext cx="6616700" cy="3722687"/>
          </a:xfrm>
          <a:ln/>
        </p:spPr>
      </p:sp>
      <p:sp>
        <p:nvSpPr>
          <p:cNvPr id="203781" name="Rectangle 3"/>
          <p:cNvSpPr>
            <a:spLocks noGrp="1" noChangeArrowheads="1"/>
          </p:cNvSpPr>
          <p:nvPr>
            <p:ph type="body" idx="1"/>
          </p:nvPr>
        </p:nvSpPr>
        <p:spPr/>
        <p:txBody>
          <a:bodyPr/>
          <a:lstStyle/>
          <a:p>
            <a:pPr>
              <a:spcBef>
                <a:spcPct val="0"/>
              </a:spcBef>
            </a:pPr>
            <a:endParaRPr lang="en-GB"/>
          </a:p>
        </p:txBody>
      </p:sp>
    </p:spTree>
    <p:extLst>
      <p:ext uri="{BB962C8B-B14F-4D97-AF65-F5344CB8AC3E}">
        <p14:creationId xmlns:p14="http://schemas.microsoft.com/office/powerpoint/2010/main" val="1072039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737DC78F-9CA3-4FB3-96E9-A7195A7EB319}" type="slidenum">
              <a:rPr lang="en-GB" sz="1200">
                <a:latin typeface="Calibri" pitchFamily="34" charset="0"/>
              </a:rPr>
              <a:pPr algn="r"/>
              <a:t>14</a:t>
            </a:fld>
            <a:endParaRPr lang="en-GB" sz="1200">
              <a:latin typeface="Calibri" pitchFamily="34" charset="0"/>
            </a:endParaRPr>
          </a:p>
        </p:txBody>
      </p:sp>
      <p:sp>
        <p:nvSpPr>
          <p:cNvPr id="231427"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C6B14EBF-850E-4F20-9B59-7E52216F862E}" type="slidenum">
              <a:rPr lang="en-GB" sz="1200">
                <a:latin typeface="Calibri" pitchFamily="34" charset="0"/>
              </a:rPr>
              <a:pPr algn="r"/>
              <a:t>14</a:t>
            </a:fld>
            <a:endParaRPr lang="en-GB" sz="1200">
              <a:latin typeface="Calibri" pitchFamily="34" charset="0"/>
            </a:endParaRPr>
          </a:p>
        </p:txBody>
      </p:sp>
      <p:sp>
        <p:nvSpPr>
          <p:cNvPr id="231428" name="Rectangle 2"/>
          <p:cNvSpPr>
            <a:spLocks noGrp="1" noRot="1" noChangeAspect="1" noChangeArrowheads="1" noTextEdit="1"/>
          </p:cNvSpPr>
          <p:nvPr>
            <p:ph type="sldImg"/>
          </p:nvPr>
        </p:nvSpPr>
        <p:spPr>
          <a:xfrm>
            <a:off x="90488" y="744538"/>
            <a:ext cx="6616700" cy="3722687"/>
          </a:xfrm>
          <a:ln/>
        </p:spPr>
      </p:sp>
      <p:sp>
        <p:nvSpPr>
          <p:cNvPr id="231429" name="Rectangle 3"/>
          <p:cNvSpPr>
            <a:spLocks noGrp="1" noChangeArrowheads="1"/>
          </p:cNvSpPr>
          <p:nvPr>
            <p:ph type="body" idx="1"/>
          </p:nvPr>
        </p:nvSpPr>
        <p:spPr/>
        <p:txBody>
          <a:bodyPr/>
          <a:lstStyle/>
          <a:p>
            <a:pPr>
              <a:spcBef>
                <a:spcPct val="0"/>
              </a:spcBef>
            </a:pPr>
            <a:r>
              <a:rPr lang="en-GB" dirty="0" smtClean="0"/>
              <a:t>Bleeding</a:t>
            </a:r>
            <a:r>
              <a:rPr lang="en-GB" baseline="0" dirty="0" smtClean="0"/>
              <a:t> risk factors – liver disease, concomitant drugs, elderly, very frequent falls, anaemia, high alcohol intake, renal disease, previous haemorrhage</a:t>
            </a:r>
            <a:endParaRPr lang="en-GB" dirty="0"/>
          </a:p>
        </p:txBody>
      </p:sp>
    </p:spTree>
    <p:extLst>
      <p:ext uri="{BB962C8B-B14F-4D97-AF65-F5344CB8AC3E}">
        <p14:creationId xmlns:p14="http://schemas.microsoft.com/office/powerpoint/2010/main" val="1987400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GB" b="1" dirty="0" err="1" smtClean="0"/>
              <a:t>Dabigatran</a:t>
            </a:r>
            <a:r>
              <a:rPr lang="en-GB" baseline="0" dirty="0" smtClean="0"/>
              <a:t> – </a:t>
            </a:r>
            <a:r>
              <a:rPr lang="en-GB" baseline="0" dirty="0" err="1" smtClean="0"/>
              <a:t>CrCl</a:t>
            </a:r>
            <a:r>
              <a:rPr lang="en-GB" baseline="0" dirty="0" smtClean="0"/>
              <a:t> &lt;15ml/min avoid</a:t>
            </a:r>
          </a:p>
          <a:p>
            <a:r>
              <a:rPr lang="en-GB" baseline="0" dirty="0" smtClean="0"/>
              <a:t>Caution with </a:t>
            </a:r>
            <a:r>
              <a:rPr lang="en-GB" baseline="0" dirty="0" err="1" smtClean="0"/>
              <a:t>Amiodarone</a:t>
            </a:r>
            <a:r>
              <a:rPr lang="en-GB" baseline="0" dirty="0" smtClean="0"/>
              <a:t> and </a:t>
            </a:r>
            <a:r>
              <a:rPr lang="en-GB" baseline="0" dirty="0" err="1" smtClean="0"/>
              <a:t>Verpamail</a:t>
            </a:r>
            <a:r>
              <a:rPr lang="en-GB" baseline="0" dirty="0" smtClean="0"/>
              <a:t>, St johns </a:t>
            </a:r>
            <a:r>
              <a:rPr lang="en-GB" baseline="0" dirty="0" err="1" smtClean="0"/>
              <a:t>wort</a:t>
            </a:r>
            <a:r>
              <a:rPr lang="en-GB" baseline="0" dirty="0" smtClean="0"/>
              <a:t> and </a:t>
            </a:r>
            <a:r>
              <a:rPr lang="en-GB" baseline="0" dirty="0" err="1" smtClean="0"/>
              <a:t>rifampicin</a:t>
            </a:r>
            <a:endParaRPr lang="en-GB" baseline="0" dirty="0" smtClean="0"/>
          </a:p>
          <a:p>
            <a:r>
              <a:rPr lang="en-GB" baseline="0" dirty="0" smtClean="0"/>
              <a:t>Contraindicated with </a:t>
            </a:r>
            <a:r>
              <a:rPr lang="en-GB" baseline="0" dirty="0" err="1" smtClean="0"/>
              <a:t>Ketoconozole</a:t>
            </a:r>
            <a:r>
              <a:rPr lang="en-GB" baseline="0" dirty="0" smtClean="0"/>
              <a:t>, </a:t>
            </a:r>
            <a:r>
              <a:rPr lang="en-GB" baseline="0" dirty="0" err="1" smtClean="0"/>
              <a:t>Quinidine</a:t>
            </a:r>
            <a:endParaRPr lang="en-GB" baseline="0" dirty="0" smtClean="0"/>
          </a:p>
          <a:p>
            <a:endParaRPr lang="en-GB" baseline="0" dirty="0" smtClean="0"/>
          </a:p>
          <a:p>
            <a:r>
              <a:rPr lang="en-GB" b="1" baseline="0" dirty="0" err="1" smtClean="0"/>
              <a:t>Rivaroxaban</a:t>
            </a:r>
            <a:r>
              <a:rPr lang="en-GB" baseline="0" dirty="0" smtClean="0"/>
              <a:t> – 20mg </a:t>
            </a:r>
            <a:r>
              <a:rPr lang="en-GB" baseline="0" dirty="0" err="1" smtClean="0"/>
              <a:t>bd</a:t>
            </a:r>
            <a:r>
              <a:rPr lang="en-GB" baseline="0" dirty="0" smtClean="0"/>
              <a:t> or 15mg </a:t>
            </a:r>
            <a:r>
              <a:rPr lang="en-GB" baseline="0" dirty="0" err="1" smtClean="0"/>
              <a:t>od</a:t>
            </a:r>
            <a:r>
              <a:rPr lang="en-GB" baseline="0" dirty="0" smtClean="0"/>
              <a:t> if </a:t>
            </a:r>
            <a:r>
              <a:rPr lang="en-GB" baseline="0" dirty="0" err="1" smtClean="0"/>
              <a:t>CrCl</a:t>
            </a:r>
            <a:r>
              <a:rPr lang="en-GB" baseline="0" dirty="0" smtClean="0"/>
              <a:t> 15-49ml/min. Avoid if </a:t>
            </a:r>
            <a:r>
              <a:rPr lang="en-GB" baseline="0" dirty="0" err="1" smtClean="0"/>
              <a:t>CrCl</a:t>
            </a:r>
            <a:r>
              <a:rPr lang="en-GB" baseline="0" dirty="0" smtClean="0"/>
              <a:t> &lt;15ml/min</a:t>
            </a:r>
          </a:p>
          <a:p>
            <a:endParaRPr lang="en-GB" baseline="0" dirty="0" smtClean="0"/>
          </a:p>
          <a:p>
            <a:r>
              <a:rPr lang="en-GB" baseline="0" dirty="0" smtClean="0"/>
              <a:t>DVT </a:t>
            </a:r>
            <a:r>
              <a:rPr lang="en-GB" baseline="0" dirty="0" err="1" smtClean="0"/>
              <a:t>Tx</a:t>
            </a:r>
            <a:r>
              <a:rPr lang="en-GB" baseline="0" dirty="0" smtClean="0"/>
              <a:t> – 15mg </a:t>
            </a:r>
            <a:r>
              <a:rPr lang="en-GB" baseline="0" dirty="0" err="1" smtClean="0"/>
              <a:t>bd</a:t>
            </a:r>
            <a:r>
              <a:rPr lang="en-GB" baseline="0" dirty="0" smtClean="0"/>
              <a:t> then 20mg after 3 weeks</a:t>
            </a:r>
          </a:p>
          <a:p>
            <a:r>
              <a:rPr lang="en-GB" baseline="0" dirty="0" smtClean="0"/>
              <a:t>Prophylaxis e.g. THR / TKR – 10mg </a:t>
            </a:r>
            <a:r>
              <a:rPr lang="en-GB" baseline="0" dirty="0" err="1" smtClean="0"/>
              <a:t>od</a:t>
            </a:r>
            <a:endParaRPr lang="en-GB" baseline="0" dirty="0" smtClean="0"/>
          </a:p>
          <a:p>
            <a:endParaRPr lang="en-GB" baseline="0" dirty="0" smtClean="0"/>
          </a:p>
          <a:p>
            <a:r>
              <a:rPr lang="en-GB" b="1" baseline="0" dirty="0" err="1" smtClean="0"/>
              <a:t>Apixaban</a:t>
            </a:r>
            <a:r>
              <a:rPr lang="en-GB" b="1" baseline="0" dirty="0" smtClean="0"/>
              <a:t> </a:t>
            </a:r>
            <a:r>
              <a:rPr lang="en-GB" baseline="0" dirty="0" smtClean="0"/>
              <a:t>– levels increased with </a:t>
            </a:r>
            <a:r>
              <a:rPr lang="en-GB" baseline="0" dirty="0" err="1" smtClean="0"/>
              <a:t>Ketoconazole</a:t>
            </a:r>
            <a:r>
              <a:rPr lang="en-GB" baseline="0" dirty="0" smtClean="0"/>
              <a:t> / </a:t>
            </a:r>
            <a:r>
              <a:rPr lang="en-GB" baseline="0" dirty="0" err="1" smtClean="0"/>
              <a:t>Clarithromycin</a:t>
            </a:r>
            <a:r>
              <a:rPr lang="en-GB" baseline="0" dirty="0" smtClean="0"/>
              <a:t> by reducing the activity of liver enzymes that break down </a:t>
            </a:r>
            <a:r>
              <a:rPr lang="en-GB" baseline="0" dirty="0" err="1" smtClean="0"/>
              <a:t>apixaban</a:t>
            </a:r>
            <a:r>
              <a:rPr lang="en-GB" baseline="0" dirty="0" smtClean="0"/>
              <a:t>. Avoid with </a:t>
            </a:r>
            <a:r>
              <a:rPr lang="en-GB" baseline="0" dirty="0" err="1" smtClean="0"/>
              <a:t>Phenytoin</a:t>
            </a:r>
            <a:r>
              <a:rPr lang="en-GB" baseline="0" dirty="0" smtClean="0"/>
              <a:t>, </a:t>
            </a:r>
            <a:r>
              <a:rPr lang="en-GB" baseline="0" dirty="0" err="1" smtClean="0"/>
              <a:t>st</a:t>
            </a:r>
            <a:r>
              <a:rPr lang="en-GB" baseline="0" dirty="0" smtClean="0"/>
              <a:t> johns </a:t>
            </a:r>
            <a:r>
              <a:rPr lang="en-GB" baseline="0" dirty="0" err="1" smtClean="0"/>
              <a:t>wort</a:t>
            </a:r>
            <a:r>
              <a:rPr lang="en-GB" baseline="0" dirty="0" smtClean="0"/>
              <a:t>, </a:t>
            </a:r>
            <a:r>
              <a:rPr lang="en-GB" baseline="0" dirty="0" err="1" smtClean="0"/>
              <a:t>rifampacin</a:t>
            </a:r>
            <a:r>
              <a:rPr lang="en-GB" baseline="0" dirty="0" smtClean="0"/>
              <a:t> as blood levels reduced therefore reducing the effectiveness of the drug</a:t>
            </a:r>
          </a:p>
          <a:p>
            <a:endParaRPr lang="en-GB" baseline="0" dirty="0" smtClean="0"/>
          </a:p>
          <a:p>
            <a:r>
              <a:rPr lang="en-GB" baseline="0" dirty="0" smtClean="0"/>
              <a:t>DVT / PE </a:t>
            </a:r>
            <a:r>
              <a:rPr lang="en-GB" baseline="0" dirty="0" err="1" smtClean="0"/>
              <a:t>Tx</a:t>
            </a:r>
            <a:r>
              <a:rPr lang="en-GB" baseline="0" dirty="0" smtClean="0"/>
              <a:t> – 10mg </a:t>
            </a:r>
            <a:r>
              <a:rPr lang="en-GB" baseline="0" dirty="0" err="1" smtClean="0"/>
              <a:t>bd</a:t>
            </a:r>
            <a:r>
              <a:rPr lang="en-GB" baseline="0" dirty="0" smtClean="0"/>
              <a:t> for 7 days then 5mg bd. After 6/12 can reduce to 2.5mg </a:t>
            </a:r>
            <a:r>
              <a:rPr lang="en-GB" baseline="0" dirty="0" err="1" smtClean="0"/>
              <a:t>od</a:t>
            </a:r>
            <a:r>
              <a:rPr lang="en-GB" baseline="0" dirty="0" smtClean="0"/>
              <a:t>.</a:t>
            </a:r>
          </a:p>
          <a:p>
            <a:r>
              <a:rPr lang="en-GB" baseline="0" dirty="0" smtClean="0"/>
              <a:t>DVT post hip / knee – 2.5mg </a:t>
            </a:r>
            <a:r>
              <a:rPr lang="en-GB" baseline="0" dirty="0" err="1" smtClean="0"/>
              <a:t>od</a:t>
            </a:r>
            <a:r>
              <a:rPr lang="en-GB" baseline="0" dirty="0" smtClean="0"/>
              <a:t> starting 12-24 hours post op</a:t>
            </a:r>
            <a:endParaRPr lang="en-GB" dirty="0"/>
          </a:p>
        </p:txBody>
      </p:sp>
      <p:sp>
        <p:nvSpPr>
          <p:cNvPr id="4" name="Slide Number Placeholder 3"/>
          <p:cNvSpPr>
            <a:spLocks noGrp="1"/>
          </p:cNvSpPr>
          <p:nvPr>
            <p:ph type="sldNum" sz="quarter" idx="10"/>
          </p:nvPr>
        </p:nvSpPr>
        <p:spPr/>
        <p:txBody>
          <a:bodyPr/>
          <a:lstStyle/>
          <a:p>
            <a:fld id="{38339F6D-610A-4573-AE01-F00013F1919A}" type="slidenum">
              <a:rPr lang="en-GB" smtClean="0"/>
              <a:pPr/>
              <a:t>15</a:t>
            </a:fld>
            <a:endParaRPr lang="en-GB"/>
          </a:p>
        </p:txBody>
      </p:sp>
    </p:spTree>
    <p:extLst>
      <p:ext uri="{BB962C8B-B14F-4D97-AF65-F5344CB8AC3E}">
        <p14:creationId xmlns:p14="http://schemas.microsoft.com/office/powerpoint/2010/main" val="914606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8CF0997-0480-4AD6-9623-7EBCCAA5A512}" type="datetimeFigureOut">
              <a:rPr lang="en-GB" smtClean="0"/>
              <a:t>08/03/2018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87BC1A-7B71-4EA2-BB22-9F64E12F1685}" type="slidenum">
              <a:rPr lang="en-GB" smtClean="0"/>
              <a:t>‹#›</a:t>
            </a:fld>
            <a:endParaRPr lang="en-GB"/>
          </a:p>
        </p:txBody>
      </p:sp>
    </p:spTree>
    <p:extLst>
      <p:ext uri="{BB962C8B-B14F-4D97-AF65-F5344CB8AC3E}">
        <p14:creationId xmlns:p14="http://schemas.microsoft.com/office/powerpoint/2010/main" val="133758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CF0997-0480-4AD6-9623-7EBCCAA5A512}" type="datetimeFigureOut">
              <a:rPr lang="en-GB" smtClean="0"/>
              <a:t>08/03/2018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87BC1A-7B71-4EA2-BB22-9F64E12F1685}" type="slidenum">
              <a:rPr lang="en-GB" smtClean="0"/>
              <a:t>‹#›</a:t>
            </a:fld>
            <a:endParaRPr lang="en-GB"/>
          </a:p>
        </p:txBody>
      </p:sp>
    </p:spTree>
    <p:extLst>
      <p:ext uri="{BB962C8B-B14F-4D97-AF65-F5344CB8AC3E}">
        <p14:creationId xmlns:p14="http://schemas.microsoft.com/office/powerpoint/2010/main" val="1001114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CF0997-0480-4AD6-9623-7EBCCAA5A512}" type="datetimeFigureOut">
              <a:rPr lang="en-GB" smtClean="0"/>
              <a:t>08/03/2018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87BC1A-7B71-4EA2-BB22-9F64E12F1685}" type="slidenum">
              <a:rPr lang="en-GB" smtClean="0"/>
              <a:t>‹#›</a:t>
            </a:fld>
            <a:endParaRPr lang="en-GB"/>
          </a:p>
        </p:txBody>
      </p:sp>
    </p:spTree>
    <p:extLst>
      <p:ext uri="{BB962C8B-B14F-4D97-AF65-F5344CB8AC3E}">
        <p14:creationId xmlns:p14="http://schemas.microsoft.com/office/powerpoint/2010/main" val="182846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CF0997-0480-4AD6-9623-7EBCCAA5A512}" type="datetimeFigureOut">
              <a:rPr lang="en-GB" smtClean="0"/>
              <a:t>08/03/2018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87BC1A-7B71-4EA2-BB22-9F64E12F1685}" type="slidenum">
              <a:rPr lang="en-GB" smtClean="0"/>
              <a:t>‹#›</a:t>
            </a:fld>
            <a:endParaRPr lang="en-GB"/>
          </a:p>
        </p:txBody>
      </p:sp>
    </p:spTree>
    <p:extLst>
      <p:ext uri="{BB962C8B-B14F-4D97-AF65-F5344CB8AC3E}">
        <p14:creationId xmlns:p14="http://schemas.microsoft.com/office/powerpoint/2010/main" val="4241991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F0997-0480-4AD6-9623-7EBCCAA5A512}" type="datetimeFigureOut">
              <a:rPr lang="en-GB" smtClean="0"/>
              <a:t>08/03/2018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87BC1A-7B71-4EA2-BB22-9F64E12F1685}" type="slidenum">
              <a:rPr lang="en-GB" smtClean="0"/>
              <a:t>‹#›</a:t>
            </a:fld>
            <a:endParaRPr lang="en-GB"/>
          </a:p>
        </p:txBody>
      </p:sp>
    </p:spTree>
    <p:extLst>
      <p:ext uri="{BB962C8B-B14F-4D97-AF65-F5344CB8AC3E}">
        <p14:creationId xmlns:p14="http://schemas.microsoft.com/office/powerpoint/2010/main" val="47787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8CF0997-0480-4AD6-9623-7EBCCAA5A512}" type="datetimeFigureOut">
              <a:rPr lang="en-GB" smtClean="0"/>
              <a:t>08/03/2018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87BC1A-7B71-4EA2-BB22-9F64E12F1685}" type="slidenum">
              <a:rPr lang="en-GB" smtClean="0"/>
              <a:t>‹#›</a:t>
            </a:fld>
            <a:endParaRPr lang="en-GB"/>
          </a:p>
        </p:txBody>
      </p:sp>
    </p:spTree>
    <p:extLst>
      <p:ext uri="{BB962C8B-B14F-4D97-AF65-F5344CB8AC3E}">
        <p14:creationId xmlns:p14="http://schemas.microsoft.com/office/powerpoint/2010/main" val="100794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8CF0997-0480-4AD6-9623-7EBCCAA5A512}" type="datetimeFigureOut">
              <a:rPr lang="en-GB" smtClean="0"/>
              <a:t>08/03/2018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87BC1A-7B71-4EA2-BB22-9F64E12F1685}" type="slidenum">
              <a:rPr lang="en-GB" smtClean="0"/>
              <a:t>‹#›</a:t>
            </a:fld>
            <a:endParaRPr lang="en-GB"/>
          </a:p>
        </p:txBody>
      </p:sp>
    </p:spTree>
    <p:extLst>
      <p:ext uri="{BB962C8B-B14F-4D97-AF65-F5344CB8AC3E}">
        <p14:creationId xmlns:p14="http://schemas.microsoft.com/office/powerpoint/2010/main" val="37228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8CF0997-0480-4AD6-9623-7EBCCAA5A512}" type="datetimeFigureOut">
              <a:rPr lang="en-GB" smtClean="0"/>
              <a:t>08/03/2018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87BC1A-7B71-4EA2-BB22-9F64E12F1685}" type="slidenum">
              <a:rPr lang="en-GB" smtClean="0"/>
              <a:t>‹#›</a:t>
            </a:fld>
            <a:endParaRPr lang="en-GB"/>
          </a:p>
        </p:txBody>
      </p:sp>
    </p:spTree>
    <p:extLst>
      <p:ext uri="{BB962C8B-B14F-4D97-AF65-F5344CB8AC3E}">
        <p14:creationId xmlns:p14="http://schemas.microsoft.com/office/powerpoint/2010/main" val="564123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CF0997-0480-4AD6-9623-7EBCCAA5A512}" type="datetimeFigureOut">
              <a:rPr lang="en-GB" smtClean="0"/>
              <a:t>08/03/2018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87BC1A-7B71-4EA2-BB22-9F64E12F1685}" type="slidenum">
              <a:rPr lang="en-GB" smtClean="0"/>
              <a:t>‹#›</a:t>
            </a:fld>
            <a:endParaRPr lang="en-GB"/>
          </a:p>
        </p:txBody>
      </p:sp>
    </p:spTree>
    <p:extLst>
      <p:ext uri="{BB962C8B-B14F-4D97-AF65-F5344CB8AC3E}">
        <p14:creationId xmlns:p14="http://schemas.microsoft.com/office/powerpoint/2010/main" val="4215778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F0997-0480-4AD6-9623-7EBCCAA5A512}" type="datetimeFigureOut">
              <a:rPr lang="en-GB" smtClean="0"/>
              <a:t>08/03/2018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87BC1A-7B71-4EA2-BB22-9F64E12F1685}" type="slidenum">
              <a:rPr lang="en-GB" smtClean="0"/>
              <a:t>‹#›</a:t>
            </a:fld>
            <a:endParaRPr lang="en-GB"/>
          </a:p>
        </p:txBody>
      </p:sp>
    </p:spTree>
    <p:extLst>
      <p:ext uri="{BB962C8B-B14F-4D97-AF65-F5344CB8AC3E}">
        <p14:creationId xmlns:p14="http://schemas.microsoft.com/office/powerpoint/2010/main" val="45398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F0997-0480-4AD6-9623-7EBCCAA5A512}" type="datetimeFigureOut">
              <a:rPr lang="en-GB" smtClean="0"/>
              <a:t>08/03/2018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87BC1A-7B71-4EA2-BB22-9F64E12F1685}" type="slidenum">
              <a:rPr lang="en-GB" smtClean="0"/>
              <a:t>‹#›</a:t>
            </a:fld>
            <a:endParaRPr lang="en-GB"/>
          </a:p>
        </p:txBody>
      </p:sp>
    </p:spTree>
    <p:extLst>
      <p:ext uri="{BB962C8B-B14F-4D97-AF65-F5344CB8AC3E}">
        <p14:creationId xmlns:p14="http://schemas.microsoft.com/office/powerpoint/2010/main" val="222666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CF0997-0480-4AD6-9623-7EBCCAA5A512}" type="datetimeFigureOut">
              <a:rPr lang="en-GB" smtClean="0"/>
              <a:t>08/03/2018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7BC1A-7B71-4EA2-BB22-9F64E12F1685}" type="slidenum">
              <a:rPr lang="en-GB" smtClean="0"/>
              <a:t>‹#›</a:t>
            </a:fld>
            <a:endParaRPr lang="en-GB"/>
          </a:p>
        </p:txBody>
      </p:sp>
    </p:spTree>
    <p:extLst>
      <p:ext uri="{BB962C8B-B14F-4D97-AF65-F5344CB8AC3E}">
        <p14:creationId xmlns:p14="http://schemas.microsoft.com/office/powerpoint/2010/main" val="1456713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i0.wp.com/lifeinthefastlane.com/wp-content/uploads/2012/01/WPW-in-SR.jpg?ssl=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uk/url?sa=i&amp;rct=j&amp;q=&amp;esrc=s&amp;source=images&amp;cd=&amp;cad=rja&amp;uact=8&amp;ved=0ahUKEwjDpYqZ1NzZAhXKDuwKHXDAA-MQjRwIBg&amp;url=https%3A%2F%2Fwww.nzgp-webdirectory.co.nz%2FCardiac%2BAction%2BPotential%2B%2BVaughan%2BWilliams%2BClassification%2Bof%2BAntiarrhythmic%2BAgents.html&amp;psig=AOvVaw34hcaHETtcXnjotMJpaOzv&amp;ust=152059613855664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Update on Arrhythmia </a:t>
            </a:r>
            <a:r>
              <a:rPr lang="en-GB" dirty="0"/>
              <a:t>M</a:t>
            </a:r>
            <a:r>
              <a:rPr lang="en-GB" dirty="0" smtClean="0"/>
              <a:t>anagement</a:t>
            </a:r>
            <a:endParaRPr lang="en-GB" dirty="0"/>
          </a:p>
        </p:txBody>
      </p:sp>
      <p:sp>
        <p:nvSpPr>
          <p:cNvPr id="3" name="Subtitle 2"/>
          <p:cNvSpPr>
            <a:spLocks noGrp="1"/>
          </p:cNvSpPr>
          <p:nvPr>
            <p:ph type="subTitle" idx="1"/>
          </p:nvPr>
        </p:nvSpPr>
        <p:spPr>
          <a:xfrm>
            <a:off x="1524000" y="4053016"/>
            <a:ext cx="9144000" cy="1204784"/>
          </a:xfrm>
        </p:spPr>
        <p:txBody>
          <a:bodyPr/>
          <a:lstStyle/>
          <a:p>
            <a:r>
              <a:rPr lang="en-GB" dirty="0" smtClean="0"/>
              <a:t>Angela Hall</a:t>
            </a:r>
          </a:p>
          <a:p>
            <a:r>
              <a:rPr lang="en-GB" dirty="0" smtClean="0"/>
              <a:t>Arrhythmia Nurse Specialist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117" y="3690581"/>
            <a:ext cx="2143125" cy="2143125"/>
          </a:xfrm>
          <a:prstGeom prst="rect">
            <a:avLst/>
          </a:prstGeom>
        </p:spPr>
      </p:pic>
    </p:spTree>
    <p:extLst>
      <p:ext uri="{BB962C8B-B14F-4D97-AF65-F5344CB8AC3E}">
        <p14:creationId xmlns:p14="http://schemas.microsoft.com/office/powerpoint/2010/main" val="77898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2081214" y="590550"/>
          <a:ext cx="8029575" cy="5676900"/>
        </p:xfrm>
        <a:graphic>
          <a:graphicData uri="http://schemas.openxmlformats.org/presentationml/2006/ole">
            <mc:AlternateContent xmlns:mc="http://schemas.openxmlformats.org/markup-compatibility/2006">
              <mc:Choice xmlns:v="urn:schemas-microsoft-com:vml" Requires="v">
                <p:oleObj spid="_x0000_s3100" name="Acrobat Document" r:id="rId4" imgW="8029575" imgH="5676710" progId="AcroExch.Document.7">
                  <p:embed/>
                </p:oleObj>
              </mc:Choice>
              <mc:Fallback>
                <p:oleObj name="Acrobat Document" r:id="rId4" imgW="8029575" imgH="567671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1214" y="590550"/>
                        <a:ext cx="8029575"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49213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838200" y="365126"/>
            <a:ext cx="10515600" cy="848378"/>
          </a:xfrm>
        </p:spPr>
        <p:txBody>
          <a:bodyPr/>
          <a:lstStyle/>
          <a:p>
            <a:pPr eaLnBrk="1" hangingPunct="1">
              <a:defRPr/>
            </a:pPr>
            <a:r>
              <a:rPr lang="en-GB" altLang="en-US" dirty="0" smtClean="0"/>
              <a:t>Cardioversion</a:t>
            </a:r>
          </a:p>
        </p:txBody>
      </p:sp>
      <p:sp>
        <p:nvSpPr>
          <p:cNvPr id="13315" name="Content Placeholder 2"/>
          <p:cNvSpPr>
            <a:spLocks noGrp="1"/>
          </p:cNvSpPr>
          <p:nvPr>
            <p:ph idx="4294967295"/>
          </p:nvPr>
        </p:nvSpPr>
        <p:spPr>
          <a:xfrm>
            <a:off x="838200" y="1412876"/>
            <a:ext cx="10515600" cy="4764087"/>
          </a:xfrm>
        </p:spPr>
        <p:txBody>
          <a:bodyPr/>
          <a:lstStyle/>
          <a:p>
            <a:pPr eaLnBrk="1" hangingPunct="1">
              <a:defRPr/>
            </a:pPr>
            <a:endParaRPr lang="en-GB" altLang="en-US" sz="2400" dirty="0" smtClean="0"/>
          </a:p>
          <a:p>
            <a:pPr eaLnBrk="1" hangingPunct="1">
              <a:defRPr/>
            </a:pPr>
            <a:r>
              <a:rPr lang="en-GB" altLang="en-US" sz="2400" dirty="0" smtClean="0"/>
              <a:t>AF </a:t>
            </a:r>
            <a:r>
              <a:rPr lang="en-GB" altLang="en-US" sz="2400" dirty="0"/>
              <a:t>&lt; 48 hours onset – </a:t>
            </a:r>
            <a:r>
              <a:rPr lang="en-GB" altLang="en-US" sz="2400" dirty="0" err="1"/>
              <a:t>Clexane</a:t>
            </a:r>
            <a:r>
              <a:rPr lang="en-GB" altLang="en-US" sz="2400" dirty="0"/>
              <a:t> </a:t>
            </a:r>
            <a:r>
              <a:rPr lang="en-GB" altLang="en-US" sz="2400" dirty="0">
                <a:sym typeface="Wingdings" panose="05000000000000000000" pitchFamily="2" charset="2"/>
              </a:rPr>
              <a:t> CV (TOE</a:t>
            </a:r>
            <a:r>
              <a:rPr lang="en-GB" altLang="en-US" sz="2400" dirty="0" smtClean="0">
                <a:sym typeface="Wingdings" panose="05000000000000000000" pitchFamily="2" charset="2"/>
              </a:rPr>
              <a:t>), consider DOAC </a:t>
            </a:r>
            <a:endParaRPr lang="en-GB" altLang="en-US" sz="2400" dirty="0">
              <a:sym typeface="Wingdings" panose="05000000000000000000" pitchFamily="2" charset="2"/>
            </a:endParaRPr>
          </a:p>
          <a:p>
            <a:pPr eaLnBrk="1" hangingPunct="1">
              <a:defRPr/>
            </a:pPr>
            <a:r>
              <a:rPr lang="en-GB" altLang="en-US" sz="2400" dirty="0">
                <a:sym typeface="Wingdings" panose="05000000000000000000" pitchFamily="2" charset="2"/>
              </a:rPr>
              <a:t>AF &gt; 48 hours onset – </a:t>
            </a:r>
            <a:r>
              <a:rPr lang="en-GB" altLang="en-US" sz="2400" dirty="0" smtClean="0">
                <a:sym typeface="Wingdings" panose="05000000000000000000" pitchFamily="2" charset="2"/>
              </a:rPr>
              <a:t>DOAC / Warfarin </a:t>
            </a:r>
            <a:r>
              <a:rPr lang="en-GB" altLang="en-US" sz="2400" dirty="0">
                <a:sym typeface="Wingdings" panose="05000000000000000000" pitchFamily="2" charset="2"/>
              </a:rPr>
              <a:t>&gt;</a:t>
            </a:r>
            <a:r>
              <a:rPr lang="en-GB" altLang="en-US" sz="2400" dirty="0" smtClean="0">
                <a:sym typeface="Wingdings" panose="05000000000000000000" pitchFamily="2" charset="2"/>
              </a:rPr>
              <a:t>3/52 (target INR) </a:t>
            </a:r>
            <a:endParaRPr lang="en-GB" altLang="en-US" sz="2400" dirty="0">
              <a:sym typeface="Wingdings" panose="05000000000000000000" pitchFamily="2" charset="2"/>
            </a:endParaRPr>
          </a:p>
          <a:p>
            <a:pPr eaLnBrk="1" hangingPunct="1">
              <a:defRPr/>
            </a:pPr>
            <a:r>
              <a:rPr lang="en-GB" altLang="en-US" sz="2400" dirty="0">
                <a:sym typeface="Wingdings" panose="05000000000000000000" pitchFamily="2" charset="2"/>
              </a:rPr>
              <a:t>CV 200J x 3 (paddles)</a:t>
            </a:r>
          </a:p>
          <a:p>
            <a:pPr eaLnBrk="1" hangingPunct="1">
              <a:defRPr/>
            </a:pPr>
            <a:r>
              <a:rPr lang="en-GB" altLang="en-US" sz="2400" dirty="0" smtClean="0"/>
              <a:t>Continue </a:t>
            </a:r>
            <a:r>
              <a:rPr lang="en-GB" altLang="en-US" sz="2400" dirty="0"/>
              <a:t>anticoagulation 4/52 at least</a:t>
            </a:r>
          </a:p>
          <a:p>
            <a:pPr eaLnBrk="1" hangingPunct="1">
              <a:defRPr/>
            </a:pPr>
            <a:r>
              <a:rPr lang="en-GB" altLang="en-US" sz="2400" dirty="0"/>
              <a:t>Review after 1/12 – failure? – medicate / repeat CV </a:t>
            </a:r>
            <a:r>
              <a:rPr lang="en-GB" altLang="en-US" sz="2400" dirty="0" smtClean="0"/>
              <a:t>with AAD’s</a:t>
            </a:r>
            <a:r>
              <a:rPr lang="en-GB" altLang="en-US" sz="2400" dirty="0"/>
              <a:t>, </a:t>
            </a:r>
            <a:r>
              <a:rPr lang="en-GB" altLang="en-US" sz="2400" dirty="0" smtClean="0"/>
              <a:t>internal </a:t>
            </a:r>
            <a:r>
              <a:rPr lang="en-GB" altLang="en-US" sz="2400" smtClean="0"/>
              <a:t>cardioversion, ablation</a:t>
            </a:r>
            <a:r>
              <a:rPr lang="en-GB" altLang="en-US" sz="2400" dirty="0" smtClean="0"/>
              <a:t>…</a:t>
            </a:r>
            <a:endParaRPr lang="en-GB" altLang="en-US" sz="2400" dirty="0"/>
          </a:p>
        </p:txBody>
      </p:sp>
      <p:pic>
        <p:nvPicPr>
          <p:cNvPr id="59396" name="Picture 6" descr="th?id=O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8025" y="115889"/>
            <a:ext cx="219075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8" descr="DCCV-AF-to-sinu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7714" y="5373689"/>
            <a:ext cx="59912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7216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p:cNvSpPr>
          <p:nvPr>
            <p:ph type="title" idx="4294967295"/>
          </p:nvPr>
        </p:nvSpPr>
        <p:spPr>
          <a:xfrm>
            <a:off x="1828800" y="304800"/>
            <a:ext cx="8534400" cy="609600"/>
          </a:xfrm>
        </p:spPr>
        <p:txBody>
          <a:bodyPr/>
          <a:lstStyle/>
          <a:p>
            <a:r>
              <a:rPr lang="en-GB" sz="3200">
                <a:latin typeface="Arial" pitchFamily="34" charset="0"/>
              </a:rPr>
              <a:t>CHA²DS²-VASc score</a:t>
            </a:r>
          </a:p>
        </p:txBody>
      </p:sp>
      <p:graphicFrame>
        <p:nvGraphicFramePr>
          <p:cNvPr id="227331" name="Group 3"/>
          <p:cNvGraphicFramePr>
            <a:graphicFrameLocks noGrp="1"/>
          </p:cNvGraphicFramePr>
          <p:nvPr>
            <p:ph idx="4294967295"/>
          </p:nvPr>
        </p:nvGraphicFramePr>
        <p:xfrm>
          <a:off x="1828800" y="914400"/>
          <a:ext cx="8534400" cy="4895850"/>
        </p:xfrm>
        <a:graphic>
          <a:graphicData uri="http://schemas.openxmlformats.org/drawingml/2006/table">
            <a:tbl>
              <a:tblPr/>
              <a:tblGrid>
                <a:gridCol w="6792913"/>
                <a:gridCol w="1741487"/>
              </a:tblGrid>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Risk Factor</a:t>
                      </a:r>
                    </a:p>
                  </a:txBody>
                  <a:tcPr marL="28575" marR="28575" marT="28575" marB="28575" anchor="ctr" horzOverflow="overflow">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7A7A7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Score</a:t>
                      </a:r>
                    </a:p>
                  </a:txBody>
                  <a:tcPr marL="28575" marR="28575" marT="28575" marB="28575" anchor="ctr" horzOverflow="overflow">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7A7A7A"/>
                    </a:solidFill>
                  </a:tcPr>
                </a:tc>
              </a:tr>
              <a:tr h="473075">
                <a:tc>
                  <a:txBody>
                    <a:bodyPr/>
                    <a:lstStyle/>
                    <a:p>
                      <a:pPr marL="109538"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CC102A"/>
                          </a:solidFill>
                          <a:effectLst/>
                          <a:latin typeface="Arial" pitchFamily="34" charset="0"/>
                          <a:cs typeface="Arial" pitchFamily="34" charset="0"/>
                        </a:rPr>
                        <a:t>C</a:t>
                      </a:r>
                      <a:r>
                        <a:rPr kumimoji="0" lang="en-US" sz="1400" b="0" i="0" u="none" strike="noStrike" cap="none" normalizeH="0" baseline="0" smtClean="0">
                          <a:ln>
                            <a:noFill/>
                          </a:ln>
                          <a:solidFill>
                            <a:srgbClr val="262626"/>
                          </a:solidFill>
                          <a:effectLst/>
                          <a:latin typeface="Arial" pitchFamily="34" charset="0"/>
                          <a:cs typeface="Arial" pitchFamily="34" charset="0"/>
                        </a:rPr>
                        <a:t>ongestive heart failure / LV dysfunction</a:t>
                      </a:r>
                    </a:p>
                  </a:txBody>
                  <a:tcPr marL="28575" marR="28575" marT="28575" marB="28575" anchor="ctr" horzOverflow="overflow">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Arial" pitchFamily="34" charset="0"/>
                          <a:cs typeface="Arial" pitchFamily="34" charset="0"/>
                        </a:rPr>
                        <a:t>1</a:t>
                      </a:r>
                    </a:p>
                  </a:txBody>
                  <a:tcPr marL="28575" marR="28575" marT="28575" marB="28575" anchor="ctr" horzOverflow="overflow">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ECECEC"/>
                    </a:solidFill>
                  </a:tcPr>
                </a:tc>
              </a:tr>
              <a:tr h="473075">
                <a:tc>
                  <a:txBody>
                    <a:bodyPr/>
                    <a:lstStyle/>
                    <a:p>
                      <a:pPr marL="109538"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CC102A"/>
                          </a:solidFill>
                          <a:effectLst/>
                          <a:latin typeface="Arial" pitchFamily="34" charset="0"/>
                          <a:cs typeface="Arial" pitchFamily="34" charset="0"/>
                        </a:rPr>
                        <a:t>H</a:t>
                      </a:r>
                      <a:r>
                        <a:rPr kumimoji="0" lang="en-US" sz="1400" b="0" i="0" u="none" strike="noStrike" cap="none" normalizeH="0" baseline="0" smtClean="0">
                          <a:ln>
                            <a:noFill/>
                          </a:ln>
                          <a:solidFill>
                            <a:srgbClr val="262626"/>
                          </a:solidFill>
                          <a:effectLst/>
                          <a:latin typeface="Arial" pitchFamily="34" charset="0"/>
                          <a:cs typeface="Arial" pitchFamily="34" charset="0"/>
                        </a:rPr>
                        <a:t>ypertension</a:t>
                      </a:r>
                    </a:p>
                  </a:txBody>
                  <a:tcPr marL="28575" marR="28575" marT="28575" marB="28575" anchor="ctr" horzOverflow="overflow">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Arial" pitchFamily="34" charset="0"/>
                          <a:cs typeface="Arial" pitchFamily="34" charset="0"/>
                        </a:rPr>
                        <a:t>1</a:t>
                      </a:r>
                    </a:p>
                  </a:txBody>
                  <a:tcPr marL="28575" marR="28575" marT="28575" marB="28575" anchor="ctr" horzOverflow="overflow">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ECECEC"/>
                    </a:solidFill>
                  </a:tcPr>
                </a:tc>
              </a:tr>
              <a:tr h="473075">
                <a:tc>
                  <a:txBody>
                    <a:bodyPr/>
                    <a:lstStyle/>
                    <a:p>
                      <a:pPr marL="109538"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CC102A"/>
                          </a:solidFill>
                          <a:effectLst/>
                          <a:latin typeface="Arial" pitchFamily="34" charset="0"/>
                          <a:cs typeface="Arial" pitchFamily="34" charset="0"/>
                        </a:rPr>
                        <a:t>A</a:t>
                      </a:r>
                      <a:r>
                        <a:rPr kumimoji="0" lang="en-US" sz="1400" b="0" i="0" u="none" strike="noStrike" cap="none" normalizeH="0" baseline="0" smtClean="0">
                          <a:ln>
                            <a:noFill/>
                          </a:ln>
                          <a:solidFill>
                            <a:srgbClr val="262626"/>
                          </a:solidFill>
                          <a:effectLst/>
                          <a:latin typeface="Arial" pitchFamily="34" charset="0"/>
                          <a:cs typeface="Arial" pitchFamily="34" charset="0"/>
                        </a:rPr>
                        <a:t>ge ≥ 75 y</a:t>
                      </a:r>
                    </a:p>
                  </a:txBody>
                  <a:tcPr marL="28575" marR="28575" marT="28575" marB="28575" anchor="ctr" horzOverflow="overflow">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Arial" pitchFamily="34" charset="0"/>
                          <a:cs typeface="Arial" pitchFamily="34" charset="0"/>
                        </a:rPr>
                        <a:t>2</a:t>
                      </a:r>
                    </a:p>
                  </a:txBody>
                  <a:tcPr marL="28575" marR="28575" marT="28575" marB="28575" anchor="ctr" horzOverflow="overflow">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D7D7D7"/>
                    </a:solidFill>
                  </a:tcPr>
                </a:tc>
              </a:tr>
              <a:tr h="473075">
                <a:tc>
                  <a:txBody>
                    <a:bodyPr/>
                    <a:lstStyle/>
                    <a:p>
                      <a:pPr marL="109538"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CC102A"/>
                          </a:solidFill>
                          <a:effectLst/>
                          <a:latin typeface="Arial" pitchFamily="34" charset="0"/>
                          <a:cs typeface="Arial" pitchFamily="34" charset="0"/>
                        </a:rPr>
                        <a:t>D</a:t>
                      </a:r>
                      <a:r>
                        <a:rPr kumimoji="0" lang="en-US" sz="1400" b="0" i="0" u="none" strike="noStrike" cap="none" normalizeH="0" baseline="0" smtClean="0">
                          <a:ln>
                            <a:noFill/>
                          </a:ln>
                          <a:solidFill>
                            <a:srgbClr val="262626"/>
                          </a:solidFill>
                          <a:effectLst/>
                          <a:latin typeface="Arial" pitchFamily="34" charset="0"/>
                          <a:cs typeface="Arial" pitchFamily="34" charset="0"/>
                        </a:rPr>
                        <a:t>iabetes mellitus</a:t>
                      </a:r>
                    </a:p>
                  </a:txBody>
                  <a:tcPr marL="28575" marR="28575" marT="28575" marB="28575" anchor="ctr" horzOverflow="overflow">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Arial" pitchFamily="34" charset="0"/>
                          <a:cs typeface="Arial" pitchFamily="34" charset="0"/>
                        </a:rPr>
                        <a:t>1</a:t>
                      </a:r>
                    </a:p>
                  </a:txBody>
                  <a:tcPr marL="28575" marR="28575" marT="28575" marB="28575" anchor="ctr" horzOverflow="overflow">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ECECEC"/>
                    </a:solidFill>
                  </a:tcPr>
                </a:tc>
              </a:tr>
              <a:tr h="473075">
                <a:tc>
                  <a:txBody>
                    <a:bodyPr/>
                    <a:lstStyle/>
                    <a:p>
                      <a:pPr marL="109538"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CC102A"/>
                          </a:solidFill>
                          <a:effectLst/>
                          <a:latin typeface="Arial" pitchFamily="34" charset="0"/>
                          <a:cs typeface="Arial" pitchFamily="34" charset="0"/>
                        </a:rPr>
                        <a:t>S</a:t>
                      </a:r>
                      <a:r>
                        <a:rPr kumimoji="0" lang="en-US" sz="1400" b="0" i="0" u="none" strike="noStrike" cap="none" normalizeH="0" baseline="0" smtClean="0">
                          <a:ln>
                            <a:noFill/>
                          </a:ln>
                          <a:solidFill>
                            <a:srgbClr val="262626"/>
                          </a:solidFill>
                          <a:effectLst/>
                          <a:latin typeface="Arial" pitchFamily="34" charset="0"/>
                          <a:cs typeface="Arial" pitchFamily="34" charset="0"/>
                        </a:rPr>
                        <a:t>troke/TIA</a:t>
                      </a:r>
                    </a:p>
                  </a:txBody>
                  <a:tcPr marL="28575" marR="28575" marT="28575" marB="28575" anchor="ctr" horzOverflow="overflow">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28575" cap="flat" cmpd="sng" algn="ctr">
                      <a:solidFill>
                        <a:srgbClr val="C00000"/>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Arial" pitchFamily="34" charset="0"/>
                          <a:cs typeface="Arial" pitchFamily="34" charset="0"/>
                        </a:rPr>
                        <a:t>2</a:t>
                      </a:r>
                    </a:p>
                  </a:txBody>
                  <a:tcPr marL="28575" marR="28575" marT="28575" marB="28575" anchor="ctr" horzOverflow="overflow">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28575" cap="flat" cmpd="sng" algn="ctr">
                      <a:solidFill>
                        <a:srgbClr val="C00000"/>
                      </a:solidFill>
                      <a:prstDash val="solid"/>
                      <a:round/>
                      <a:headEnd type="none" w="med" len="med"/>
                      <a:tailEnd type="none" w="med" len="med"/>
                    </a:lnB>
                    <a:lnTlToBr>
                      <a:noFill/>
                    </a:lnTlToBr>
                    <a:lnBlToTr>
                      <a:noFill/>
                    </a:lnBlToTr>
                    <a:solidFill>
                      <a:srgbClr val="D7D7D7"/>
                    </a:solidFill>
                  </a:tcPr>
                </a:tc>
              </a:tr>
              <a:tr h="895350">
                <a:tc>
                  <a:txBody>
                    <a:bodyPr/>
                    <a:lstStyle/>
                    <a:p>
                      <a:pPr marL="109538"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CC102A"/>
                          </a:solidFill>
                          <a:effectLst/>
                          <a:latin typeface="Arial" pitchFamily="34" charset="0"/>
                          <a:cs typeface="Arial" pitchFamily="34" charset="0"/>
                        </a:rPr>
                        <a:t>V</a:t>
                      </a:r>
                      <a:r>
                        <a:rPr kumimoji="0" lang="en-US" sz="1400" b="0" i="0" u="none" strike="noStrike" cap="none" normalizeH="0" baseline="0" smtClean="0">
                          <a:ln>
                            <a:noFill/>
                          </a:ln>
                          <a:solidFill>
                            <a:srgbClr val="262626"/>
                          </a:solidFill>
                          <a:effectLst/>
                          <a:latin typeface="Arial" pitchFamily="34" charset="0"/>
                          <a:cs typeface="Arial" pitchFamily="34" charset="0"/>
                        </a:rPr>
                        <a:t>ascular disease                                                                          </a:t>
                      </a:r>
                    </a:p>
                    <a:p>
                      <a:pPr marL="109538"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rgbClr val="262626"/>
                          </a:solidFill>
                          <a:effectLst/>
                          <a:latin typeface="Arial" pitchFamily="34" charset="0"/>
                          <a:cs typeface="Arial" pitchFamily="34" charset="0"/>
                        </a:rPr>
                        <a:t>(prior myocardial infarction, peripheral artery disease or aortic plaque)</a:t>
                      </a:r>
                    </a:p>
                  </a:txBody>
                  <a:tcPr marL="28575" marR="28575" marT="28575" marB="28575" anchor="ctr" horzOverflow="overflow">
                    <a:lnL w="28575" cap="flat" cmpd="sng" algn="ctr">
                      <a:solidFill>
                        <a:srgbClr val="C00000"/>
                      </a:solidFill>
                      <a:prstDash val="solid"/>
                      <a:round/>
                      <a:headEnd type="none" w="med" len="med"/>
                      <a:tailEnd type="none" w="med" len="med"/>
                    </a:lnL>
                    <a:lnR w="19050" cap="flat" cmpd="sng" algn="ctr">
                      <a:solidFill>
                        <a:srgbClr val="F2F2F2"/>
                      </a:solidFill>
                      <a:prstDash val="solid"/>
                      <a:round/>
                      <a:headEnd type="none" w="med" len="med"/>
                      <a:tailEnd type="none" w="med" len="med"/>
                    </a:lnR>
                    <a:lnT w="28575" cap="flat" cmpd="sng" algn="ctr">
                      <a:solidFill>
                        <a:srgbClr val="C00000"/>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Arial" pitchFamily="34" charset="0"/>
                          <a:cs typeface="Arial" pitchFamily="34" charset="0"/>
                        </a:rPr>
                        <a:t>1</a:t>
                      </a:r>
                    </a:p>
                  </a:txBody>
                  <a:tcPr marL="28575" marR="28575" marT="28575" marB="28575" anchor="ctr" horzOverflow="overflow">
                    <a:lnL w="19050" cap="flat" cmpd="sng" algn="ctr">
                      <a:solidFill>
                        <a:srgbClr val="F2F2F2"/>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ECECEC"/>
                    </a:solidFill>
                  </a:tcPr>
                </a:tc>
              </a:tr>
              <a:tr h="381000">
                <a:tc>
                  <a:txBody>
                    <a:bodyPr/>
                    <a:lstStyle/>
                    <a:p>
                      <a:pPr marL="109538"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CC102A"/>
                          </a:solidFill>
                          <a:effectLst/>
                          <a:latin typeface="Arial" pitchFamily="34" charset="0"/>
                          <a:cs typeface="Arial" pitchFamily="34" charset="0"/>
                        </a:rPr>
                        <a:t>A</a:t>
                      </a:r>
                      <a:r>
                        <a:rPr kumimoji="0" lang="en-US" sz="1400" b="0" i="0" u="none" strike="noStrike" cap="none" normalizeH="0" baseline="0" smtClean="0">
                          <a:ln>
                            <a:noFill/>
                          </a:ln>
                          <a:solidFill>
                            <a:srgbClr val="262626"/>
                          </a:solidFill>
                          <a:effectLst/>
                          <a:latin typeface="Arial" pitchFamily="34" charset="0"/>
                          <a:cs typeface="Arial" pitchFamily="34" charset="0"/>
                        </a:rPr>
                        <a:t>ge 65-74 y</a:t>
                      </a:r>
                    </a:p>
                  </a:txBody>
                  <a:tcPr marL="28575" marR="28575" marT="28575" marB="28575" anchor="ctr" horzOverflow="overflow">
                    <a:lnL w="28575" cap="flat" cmpd="sng" algn="ctr">
                      <a:solidFill>
                        <a:srgbClr val="C00000"/>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Arial" pitchFamily="34" charset="0"/>
                          <a:cs typeface="Arial" pitchFamily="34" charset="0"/>
                        </a:rPr>
                        <a:t>1</a:t>
                      </a:r>
                    </a:p>
                  </a:txBody>
                  <a:tcPr marL="28575" marR="28575" marT="28575" marB="28575" anchor="ctr" horzOverflow="overflow">
                    <a:lnL w="19050" cap="flat" cmpd="sng" algn="ctr">
                      <a:solidFill>
                        <a:srgbClr val="F2F2F2"/>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ECECEC"/>
                    </a:solidFill>
                  </a:tcPr>
                </a:tc>
              </a:tr>
              <a:tr h="781050">
                <a:tc>
                  <a:txBody>
                    <a:bodyPr/>
                    <a:lstStyle/>
                    <a:p>
                      <a:pPr marL="109538"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CC102A"/>
                          </a:solidFill>
                          <a:effectLst/>
                          <a:latin typeface="Arial" pitchFamily="34" charset="0"/>
                          <a:cs typeface="Arial" pitchFamily="34" charset="0"/>
                        </a:rPr>
                        <a:t>S</a:t>
                      </a:r>
                      <a:r>
                        <a:rPr kumimoji="0" lang="en-US" sz="1400" b="0" i="0" u="none" strike="noStrike" cap="none" normalizeH="0" baseline="0" smtClean="0">
                          <a:ln>
                            <a:noFill/>
                          </a:ln>
                          <a:solidFill>
                            <a:srgbClr val="262626"/>
                          </a:solidFill>
                          <a:effectLst/>
                          <a:latin typeface="Arial" pitchFamily="34" charset="0"/>
                          <a:cs typeface="Arial" pitchFamily="34" charset="0"/>
                        </a:rPr>
                        <a:t>ex </a:t>
                      </a:r>
                      <a:r>
                        <a:rPr kumimoji="0" lang="en-US" sz="1400" b="0" i="0" u="none" strike="noStrike" cap="none" normalizeH="0" baseline="0" smtClean="0">
                          <a:ln>
                            <a:noFill/>
                          </a:ln>
                          <a:solidFill>
                            <a:srgbClr val="CC102A"/>
                          </a:solidFill>
                          <a:effectLst/>
                          <a:latin typeface="Arial" pitchFamily="34" charset="0"/>
                          <a:cs typeface="Arial" pitchFamily="34" charset="0"/>
                        </a:rPr>
                        <a:t>c</a:t>
                      </a:r>
                      <a:r>
                        <a:rPr kumimoji="0" lang="en-US" sz="1400" b="0" i="0" u="none" strike="noStrike" cap="none" normalizeH="0" baseline="0" smtClean="0">
                          <a:ln>
                            <a:noFill/>
                          </a:ln>
                          <a:solidFill>
                            <a:srgbClr val="262626"/>
                          </a:solidFill>
                          <a:effectLst/>
                          <a:latin typeface="Arial" pitchFamily="34" charset="0"/>
                          <a:cs typeface="Arial" pitchFamily="34" charset="0"/>
                        </a:rPr>
                        <a:t>ategory</a:t>
                      </a:r>
                    </a:p>
                    <a:p>
                      <a:pPr marL="109538"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rgbClr val="262626"/>
                          </a:solidFill>
                          <a:effectLst/>
                          <a:latin typeface="Arial" pitchFamily="34" charset="0"/>
                          <a:cs typeface="Arial" pitchFamily="34" charset="0"/>
                        </a:rPr>
                        <a:t>(i.e. female gender)</a:t>
                      </a:r>
                    </a:p>
                  </a:txBody>
                  <a:tcPr marL="28575" marR="28575" marT="28575" marB="28575" anchor="ctr" horzOverflow="overflow">
                    <a:lnL w="28575" cap="flat" cmpd="sng" algn="ctr">
                      <a:solidFill>
                        <a:srgbClr val="C00000"/>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28575" cap="flat" cmpd="sng" algn="ctr">
                      <a:solidFill>
                        <a:srgbClr val="C00000"/>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262626"/>
                          </a:solidFill>
                          <a:effectLst/>
                          <a:latin typeface="Arial" pitchFamily="34" charset="0"/>
                          <a:cs typeface="Arial" pitchFamily="34" charset="0"/>
                        </a:rPr>
                        <a:t>1</a:t>
                      </a:r>
                    </a:p>
                  </a:txBody>
                  <a:tcPr marL="28575" marR="28575" marT="28575" marB="28575" anchor="ctr" horzOverflow="overflow">
                    <a:lnL w="19050" cap="flat" cmpd="sng" algn="ctr">
                      <a:solidFill>
                        <a:srgbClr val="F2F2F2"/>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rgbClr val="F2F2F2"/>
                      </a:solidFill>
                      <a:prstDash val="solid"/>
                      <a:round/>
                      <a:headEnd type="none" w="med" len="med"/>
                      <a:tailEnd type="none" w="med" len="med"/>
                    </a:lnT>
                    <a:lnB w="28575" cap="flat" cmpd="sng" algn="ctr">
                      <a:solidFill>
                        <a:srgbClr val="C00000"/>
                      </a:solidFill>
                      <a:prstDash val="solid"/>
                      <a:round/>
                      <a:headEnd type="none" w="med" len="med"/>
                      <a:tailEnd type="none" w="med" len="med"/>
                    </a:lnB>
                    <a:lnTlToBr>
                      <a:noFill/>
                    </a:lnTlToBr>
                    <a:lnBlToTr>
                      <a:noFill/>
                    </a:lnBlToTr>
                    <a:solidFill>
                      <a:srgbClr val="ECECEC"/>
                    </a:solidFill>
                  </a:tcPr>
                </a:tc>
              </a:tr>
            </a:tbl>
          </a:graphicData>
        </a:graphic>
      </p:graphicFrame>
      <p:sp>
        <p:nvSpPr>
          <p:cNvPr id="227365" name="Rectangle 37"/>
          <p:cNvSpPr>
            <a:spLocks noChangeArrowheads="1"/>
          </p:cNvSpPr>
          <p:nvPr/>
        </p:nvSpPr>
        <p:spPr bwMode="auto">
          <a:xfrm>
            <a:off x="2057401" y="6308726"/>
            <a:ext cx="8208963" cy="549275"/>
          </a:xfrm>
          <a:prstGeom prst="rect">
            <a:avLst/>
          </a:prstGeom>
          <a:noFill/>
          <a:ln w="9525">
            <a:noFill/>
            <a:miter lim="800000"/>
            <a:headEnd/>
            <a:tailEnd/>
          </a:ln>
          <a:effectLst/>
        </p:spPr>
        <p:txBody>
          <a:bodyPr>
            <a:spAutoFit/>
          </a:bodyPr>
          <a:lstStyle/>
          <a:p>
            <a:r>
              <a:rPr lang="en-US" sz="1000"/>
              <a:t>Lip GY, Nieuwlaat R, Pisters R, Lane DA, Crijns HJ (2010) Refining clinical risk stratification for predicting stroke and thromboembolism in atrial fibrillation using a novel risk factor-based approach: the euro heart survey on atrial fibrillation. </a:t>
            </a:r>
          </a:p>
          <a:p>
            <a:r>
              <a:rPr lang="en-US" sz="1000"/>
              <a:t>Chest. 2010 Feb;137(2):263-72. </a:t>
            </a:r>
          </a:p>
        </p:txBody>
      </p:sp>
    </p:spTree>
    <p:extLst>
      <p:ext uri="{BB962C8B-B14F-4D97-AF65-F5344CB8AC3E}">
        <p14:creationId xmlns:p14="http://schemas.microsoft.com/office/powerpoint/2010/main" val="109669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idx="4294967295"/>
          </p:nvPr>
        </p:nvSpPr>
        <p:spPr>
          <a:xfrm>
            <a:off x="1828800" y="304800"/>
            <a:ext cx="8534400" cy="539750"/>
          </a:xfrm>
        </p:spPr>
        <p:txBody>
          <a:bodyPr>
            <a:normAutofit fontScale="90000"/>
          </a:bodyPr>
          <a:lstStyle/>
          <a:p>
            <a:r>
              <a:rPr lang="en-GB" smtClean="0">
                <a:latin typeface="Arial" pitchFamily="34" charset="0"/>
              </a:rPr>
              <a:t>Who should receive OAC?</a:t>
            </a:r>
          </a:p>
        </p:txBody>
      </p:sp>
      <p:sp>
        <p:nvSpPr>
          <p:cNvPr id="202755" name="Rectangle 3"/>
          <p:cNvSpPr>
            <a:spLocks noGrp="1" noChangeArrowheads="1"/>
          </p:cNvSpPr>
          <p:nvPr>
            <p:ph type="body" idx="4294967295"/>
          </p:nvPr>
        </p:nvSpPr>
        <p:spPr>
          <a:xfrm>
            <a:off x="1981200" y="1196975"/>
            <a:ext cx="8229600" cy="4929188"/>
          </a:xfrm>
        </p:spPr>
        <p:txBody>
          <a:bodyPr/>
          <a:lstStyle/>
          <a:p>
            <a:endParaRPr lang="en-US" sz="1200" dirty="0"/>
          </a:p>
          <a:p>
            <a:r>
              <a:rPr lang="en-US" sz="1400" dirty="0" smtClean="0">
                <a:latin typeface="Arial" pitchFamily="34" charset="0"/>
              </a:rPr>
              <a:t>ESC </a:t>
            </a:r>
            <a:r>
              <a:rPr lang="en-US" sz="1400" dirty="0">
                <a:latin typeface="Arial" pitchFamily="34" charset="0"/>
              </a:rPr>
              <a:t>guidelines, updated (2016)</a:t>
            </a:r>
          </a:p>
          <a:p>
            <a:endParaRPr lang="en-US" sz="1200" dirty="0"/>
          </a:p>
        </p:txBody>
      </p:sp>
      <p:graphicFrame>
        <p:nvGraphicFramePr>
          <p:cNvPr id="202778" name="Group 26"/>
          <p:cNvGraphicFramePr>
            <a:graphicFrameLocks noGrp="1"/>
          </p:cNvGraphicFramePr>
          <p:nvPr/>
        </p:nvGraphicFramePr>
        <p:xfrm>
          <a:off x="3048000" y="2357438"/>
          <a:ext cx="4876800" cy="2857500"/>
        </p:xfrm>
        <a:graphic>
          <a:graphicData uri="http://schemas.openxmlformats.org/drawingml/2006/table">
            <a:tbl>
              <a:tblPr/>
              <a:tblGrid>
                <a:gridCol w="1854200"/>
                <a:gridCol w="3022600"/>
              </a:tblGrid>
              <a:tr h="714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FFFF"/>
                          </a:solidFill>
                          <a:effectLst/>
                          <a:latin typeface="Arial" pitchFamily="34" charset="0"/>
                          <a:cs typeface="Arial" pitchFamily="34" charset="0"/>
                        </a:rPr>
                        <a:t>CHA2DS2-VASc Score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smtClean="0">
                        <a:ln>
                          <a:noFill/>
                        </a:ln>
                        <a:solidFill>
                          <a:srgbClr val="FFFFFF"/>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5050"/>
                    </a:solidFill>
                  </a:tcPr>
                </a:tc>
              </a:tr>
              <a:tr h="714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pitchFamily="34" charset="0"/>
                          <a:cs typeface="Arial"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pitchFamily="34" charset="0"/>
                          <a:cs typeface="Arial" pitchFamily="34" charset="0"/>
                        </a:rPr>
                        <a:t>No antithrombotic therapy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714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pitchFamily="34" charset="0"/>
                          <a:cs typeface="Arial"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pitchFamily="34" charset="0"/>
                          <a:cs typeface="Arial" pitchFamily="34" charset="0"/>
                        </a:rPr>
                        <a:t>OAC  (VKA or NOAC) should be considered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714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pitchFamily="34" charset="0"/>
                          <a:cs typeface="Arial" pitchFamily="34" charset="0"/>
                        </a:rPr>
                        <a: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pitchFamily="34" charset="0"/>
                          <a:cs typeface="Arial" pitchFamily="34" charset="0"/>
                        </a:rPr>
                        <a:t>OAC  (VKA or NOAC)</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pitchFamily="34" charset="0"/>
                          <a:cs typeface="Arial" pitchFamily="34" charset="0"/>
                        </a:rPr>
                        <a:t>is recommended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extLst>
      <p:ext uri="{BB962C8B-B14F-4D97-AF65-F5344CB8AC3E}">
        <p14:creationId xmlns:p14="http://schemas.microsoft.com/office/powerpoint/2010/main" val="2250144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idx="4294967295"/>
          </p:nvPr>
        </p:nvSpPr>
        <p:spPr>
          <a:xfrm>
            <a:off x="1828800" y="304800"/>
            <a:ext cx="8534400" cy="539750"/>
          </a:xfrm>
        </p:spPr>
        <p:txBody>
          <a:bodyPr/>
          <a:lstStyle/>
          <a:p>
            <a:r>
              <a:rPr lang="en-GB" sz="3200">
                <a:latin typeface="Arial" pitchFamily="34" charset="0"/>
              </a:rPr>
              <a:t>Anticoagulate</a:t>
            </a:r>
          </a:p>
        </p:txBody>
      </p:sp>
      <p:sp>
        <p:nvSpPr>
          <p:cNvPr id="230403" name="Rectangle 3"/>
          <p:cNvSpPr>
            <a:spLocks noGrp="1" noChangeArrowheads="1"/>
          </p:cNvSpPr>
          <p:nvPr>
            <p:ph type="body" idx="4294967295"/>
          </p:nvPr>
        </p:nvSpPr>
        <p:spPr>
          <a:xfrm>
            <a:off x="1981200" y="1357313"/>
            <a:ext cx="8229600" cy="4768850"/>
          </a:xfrm>
        </p:spPr>
        <p:txBody>
          <a:bodyPr>
            <a:normAutofit/>
          </a:bodyPr>
          <a:lstStyle/>
          <a:p>
            <a:r>
              <a:rPr lang="en-US" sz="2400" dirty="0"/>
              <a:t>Assess stroke risk (CHA</a:t>
            </a:r>
            <a:r>
              <a:rPr lang="en-US" sz="2400" dirty="0">
                <a:cs typeface="Arial" pitchFamily="34" charset="0"/>
              </a:rPr>
              <a:t>²</a:t>
            </a:r>
            <a:r>
              <a:rPr lang="en-US" sz="2400" dirty="0"/>
              <a:t>DS</a:t>
            </a:r>
            <a:r>
              <a:rPr lang="en-US" sz="2400" dirty="0">
                <a:cs typeface="Arial" pitchFamily="34" charset="0"/>
              </a:rPr>
              <a:t>²</a:t>
            </a:r>
            <a:r>
              <a:rPr lang="en-US" sz="2400" dirty="0"/>
              <a:t>-VASc) </a:t>
            </a:r>
          </a:p>
          <a:p>
            <a:r>
              <a:rPr lang="en-US" sz="2400" dirty="0"/>
              <a:t>Assess bleeding </a:t>
            </a:r>
            <a:r>
              <a:rPr lang="en-US" sz="2400" dirty="0" smtClean="0"/>
              <a:t>risk</a:t>
            </a:r>
            <a:r>
              <a:rPr lang="en-US" sz="2400" dirty="0"/>
              <a:t>	</a:t>
            </a:r>
            <a:r>
              <a:rPr lang="en-US" sz="2400" dirty="0" smtClean="0"/>
              <a:t>		</a:t>
            </a:r>
            <a:endParaRPr lang="en-US" sz="2400" dirty="0"/>
          </a:p>
          <a:p>
            <a:r>
              <a:rPr lang="en-US" sz="2400" dirty="0"/>
              <a:t>Risk vs benefit, clinical decision	</a:t>
            </a:r>
          </a:p>
          <a:p>
            <a:r>
              <a:rPr lang="en-US" sz="2400" dirty="0" smtClean="0"/>
              <a:t>Consider </a:t>
            </a:r>
            <a:r>
              <a:rPr lang="en-US" sz="2400" dirty="0"/>
              <a:t>which oral anticoagulant  		</a:t>
            </a:r>
            <a:endParaRPr lang="en-US" sz="2400" dirty="0" smtClean="0"/>
          </a:p>
          <a:p>
            <a:r>
              <a:rPr lang="en-US" sz="2400" dirty="0" smtClean="0"/>
              <a:t>Patient </a:t>
            </a:r>
            <a:r>
              <a:rPr lang="en-US" sz="2400" dirty="0"/>
              <a:t>choice				</a:t>
            </a:r>
            <a:endParaRPr lang="en-US" sz="2400" dirty="0" smtClean="0"/>
          </a:p>
          <a:p>
            <a:r>
              <a:rPr lang="en-US" sz="2400" dirty="0" smtClean="0"/>
              <a:t>Patient </a:t>
            </a:r>
            <a:r>
              <a:rPr lang="en-US" sz="2400" dirty="0"/>
              <a:t>education                                            </a:t>
            </a:r>
            <a:r>
              <a:rPr lang="en-US" sz="2400" dirty="0" smtClean="0"/>
              <a:t> </a:t>
            </a:r>
            <a:r>
              <a:rPr lang="en-US" sz="1800" dirty="0"/>
              <a:t>	</a:t>
            </a:r>
            <a:endParaRPr lang="en-US" sz="1800" dirty="0">
              <a:latin typeface="Arial" pitchFamily="34" charset="0"/>
            </a:endParaRPr>
          </a:p>
          <a:p>
            <a:endParaRPr lang="en-US" sz="1800" dirty="0">
              <a:latin typeface="Arial" pitchFamily="34" charset="0"/>
            </a:endParaRPr>
          </a:p>
          <a:p>
            <a:endParaRPr lang="en-US" sz="1200" dirty="0">
              <a:latin typeface="Arial" pitchFamily="34" charset="0"/>
            </a:endParaRPr>
          </a:p>
        </p:txBody>
      </p:sp>
      <p:sp>
        <p:nvSpPr>
          <p:cNvPr id="3" name="Rounded Rectangle 2"/>
          <p:cNvSpPr/>
          <p:nvPr/>
        </p:nvSpPr>
        <p:spPr>
          <a:xfrm>
            <a:off x="7708307" y="1157452"/>
            <a:ext cx="2392822" cy="31106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Warfarin</a:t>
            </a:r>
          </a:p>
          <a:p>
            <a:pPr algn="ctr"/>
            <a:r>
              <a:rPr lang="en-GB" sz="2400" dirty="0" err="1" smtClean="0"/>
              <a:t>Apixaban</a:t>
            </a:r>
            <a:endParaRPr lang="en-GB" sz="2400" dirty="0" smtClean="0"/>
          </a:p>
          <a:p>
            <a:pPr algn="ctr"/>
            <a:r>
              <a:rPr lang="en-GB" sz="2400" dirty="0" smtClean="0"/>
              <a:t>Dabigatran</a:t>
            </a:r>
          </a:p>
          <a:p>
            <a:pPr algn="ctr"/>
            <a:r>
              <a:rPr lang="en-GB" sz="2400" dirty="0" smtClean="0"/>
              <a:t>Rivaroxaban</a:t>
            </a:r>
            <a:endParaRPr lang="en-GB"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016" y="4725824"/>
            <a:ext cx="2847975" cy="1600200"/>
          </a:xfrm>
          <a:prstGeom prst="rect">
            <a:avLst/>
          </a:prstGeom>
        </p:spPr>
      </p:pic>
    </p:spTree>
    <p:extLst>
      <p:ext uri="{BB962C8B-B14F-4D97-AF65-F5344CB8AC3E}">
        <p14:creationId xmlns:p14="http://schemas.microsoft.com/office/powerpoint/2010/main" val="2736182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828800" y="1204956"/>
            <a:ext cx="8534400" cy="5043443"/>
          </a:xfrm>
        </p:spPr>
        <p:txBody>
          <a:bodyPr/>
          <a:lstStyle/>
          <a:p>
            <a:r>
              <a:rPr lang="en-GB" sz="1600" b="1" dirty="0" err="1">
                <a:solidFill>
                  <a:schemeClr val="tx1"/>
                </a:solidFill>
                <a:latin typeface="Arial" pitchFamily="34" charset="0"/>
                <a:cs typeface="Arial" pitchFamily="34" charset="0"/>
              </a:rPr>
              <a:t>Dabigatran</a:t>
            </a:r>
            <a:r>
              <a:rPr lang="en-GB" sz="1600" dirty="0">
                <a:solidFill>
                  <a:schemeClr val="tx1"/>
                </a:solidFill>
                <a:latin typeface="Arial" pitchFamily="34" charset="0"/>
                <a:cs typeface="Arial" pitchFamily="34" charset="0"/>
              </a:rPr>
              <a:t> – (direct thrombin inhibitor)</a:t>
            </a:r>
          </a:p>
          <a:p>
            <a:endParaRPr lang="en-GB" sz="1600" dirty="0">
              <a:solidFill>
                <a:schemeClr val="tx1"/>
              </a:solidFill>
              <a:latin typeface="Arial" pitchFamily="34" charset="0"/>
              <a:cs typeface="Arial" pitchFamily="34" charset="0"/>
            </a:endParaRPr>
          </a:p>
          <a:p>
            <a:r>
              <a:rPr lang="en-GB" sz="1600" dirty="0">
                <a:solidFill>
                  <a:schemeClr val="tx1"/>
                </a:solidFill>
                <a:latin typeface="Arial" pitchFamily="34" charset="0"/>
                <a:cs typeface="Arial" pitchFamily="34" charset="0"/>
              </a:rPr>
              <a:t>Non-inferior to </a:t>
            </a:r>
            <a:r>
              <a:rPr lang="en-GB" sz="1600" dirty="0" err="1">
                <a:solidFill>
                  <a:schemeClr val="tx1"/>
                </a:solidFill>
                <a:latin typeface="Arial" pitchFamily="34" charset="0"/>
                <a:cs typeface="Arial" pitchFamily="34" charset="0"/>
              </a:rPr>
              <a:t>warfarin</a:t>
            </a:r>
            <a:r>
              <a:rPr lang="en-GB" sz="1600" dirty="0">
                <a:solidFill>
                  <a:schemeClr val="tx1"/>
                </a:solidFill>
                <a:latin typeface="Arial" pitchFamily="34" charset="0"/>
                <a:cs typeface="Arial" pitchFamily="34" charset="0"/>
              </a:rPr>
              <a:t>, caution with reduced renal function (</a:t>
            </a:r>
            <a:r>
              <a:rPr lang="en-GB" sz="1600" dirty="0" err="1">
                <a:solidFill>
                  <a:schemeClr val="tx1"/>
                </a:solidFill>
                <a:latin typeface="Arial" pitchFamily="34" charset="0"/>
                <a:cs typeface="Arial" pitchFamily="34" charset="0"/>
              </a:rPr>
              <a:t>CrCl</a:t>
            </a:r>
            <a:r>
              <a:rPr lang="en-GB" sz="1600" dirty="0">
                <a:solidFill>
                  <a:schemeClr val="tx1"/>
                </a:solidFill>
                <a:latin typeface="Arial" pitchFamily="34" charset="0"/>
                <a:cs typeface="Arial" pitchFamily="34" charset="0"/>
              </a:rPr>
              <a:t> &lt;30ml/min), avoid in advanced liver disease (impaired baseline clotting)</a:t>
            </a:r>
          </a:p>
          <a:p>
            <a:r>
              <a:rPr lang="en-GB" sz="1600" dirty="0">
                <a:solidFill>
                  <a:schemeClr val="tx1"/>
                </a:solidFill>
                <a:latin typeface="Arial" pitchFamily="34" charset="0"/>
                <a:cs typeface="Arial" pitchFamily="34" charset="0"/>
              </a:rPr>
              <a:t>Increased levels with </a:t>
            </a:r>
            <a:r>
              <a:rPr lang="en-GB" sz="1600" dirty="0" err="1">
                <a:solidFill>
                  <a:schemeClr val="tx1"/>
                </a:solidFill>
                <a:latin typeface="Arial" pitchFamily="34" charset="0"/>
                <a:cs typeface="Arial" pitchFamily="34" charset="0"/>
              </a:rPr>
              <a:t>Amiodarone</a:t>
            </a:r>
            <a:r>
              <a:rPr lang="en-GB" sz="1600" dirty="0">
                <a:solidFill>
                  <a:schemeClr val="tx1"/>
                </a:solidFill>
                <a:latin typeface="Arial" pitchFamily="34" charset="0"/>
                <a:cs typeface="Arial" pitchFamily="34" charset="0"/>
              </a:rPr>
              <a:t> and </a:t>
            </a:r>
            <a:r>
              <a:rPr lang="en-GB" sz="1600" dirty="0" err="1">
                <a:solidFill>
                  <a:schemeClr val="tx1"/>
                </a:solidFill>
                <a:latin typeface="Arial" pitchFamily="34" charset="0"/>
                <a:cs typeface="Arial" pitchFamily="34" charset="0"/>
              </a:rPr>
              <a:t>Verapamil</a:t>
            </a:r>
            <a:endParaRPr lang="en-GB" sz="1600" dirty="0">
              <a:solidFill>
                <a:schemeClr val="tx1"/>
              </a:solidFill>
              <a:latin typeface="Arial" pitchFamily="34" charset="0"/>
              <a:cs typeface="Arial" pitchFamily="34" charset="0"/>
            </a:endParaRPr>
          </a:p>
          <a:p>
            <a:r>
              <a:rPr lang="en-GB" sz="1600" dirty="0">
                <a:solidFill>
                  <a:schemeClr val="tx1"/>
                </a:solidFill>
                <a:latin typeface="Arial" pitchFamily="34" charset="0"/>
                <a:cs typeface="Arial" pitchFamily="34" charset="0"/>
              </a:rPr>
              <a:t>Half life 12-17 hours (</a:t>
            </a:r>
            <a:r>
              <a:rPr lang="en-GB" sz="1600" dirty="0" err="1">
                <a:solidFill>
                  <a:schemeClr val="tx1"/>
                </a:solidFill>
                <a:latin typeface="Arial" pitchFamily="34" charset="0"/>
                <a:cs typeface="Arial" pitchFamily="34" charset="0"/>
              </a:rPr>
              <a:t>bd</a:t>
            </a:r>
            <a:r>
              <a:rPr lang="en-GB" sz="1600" dirty="0">
                <a:solidFill>
                  <a:schemeClr val="tx1"/>
                </a:solidFill>
                <a:latin typeface="Arial" pitchFamily="34" charset="0"/>
                <a:cs typeface="Arial" pitchFamily="34" charset="0"/>
              </a:rPr>
              <a:t> preparation). Reversal agent now available</a:t>
            </a:r>
          </a:p>
          <a:p>
            <a:endParaRPr lang="en-GB" dirty="0" smtClean="0">
              <a:solidFill>
                <a:schemeClr val="tx1"/>
              </a:solidFill>
            </a:endParaRPr>
          </a:p>
          <a:p>
            <a:r>
              <a:rPr lang="en-GB" sz="1600" b="1" dirty="0" err="1">
                <a:solidFill>
                  <a:schemeClr val="tx1"/>
                </a:solidFill>
                <a:latin typeface="Arial" pitchFamily="34" charset="0"/>
                <a:cs typeface="Arial" pitchFamily="34" charset="0"/>
              </a:rPr>
              <a:t>Rivaroxaban</a:t>
            </a:r>
            <a:r>
              <a:rPr lang="en-GB" sz="1600" dirty="0">
                <a:solidFill>
                  <a:schemeClr val="tx1"/>
                </a:solidFill>
                <a:latin typeface="Arial" pitchFamily="34" charset="0"/>
                <a:cs typeface="Arial" pitchFamily="34" charset="0"/>
              </a:rPr>
              <a:t> – (direct </a:t>
            </a:r>
            <a:r>
              <a:rPr lang="en-GB" sz="1600" dirty="0" err="1">
                <a:solidFill>
                  <a:schemeClr val="tx1"/>
                </a:solidFill>
                <a:latin typeface="Arial" pitchFamily="34" charset="0"/>
                <a:cs typeface="Arial" pitchFamily="34" charset="0"/>
              </a:rPr>
              <a:t>Xa</a:t>
            </a:r>
            <a:r>
              <a:rPr lang="en-GB" sz="1600" dirty="0">
                <a:solidFill>
                  <a:schemeClr val="tx1"/>
                </a:solidFill>
                <a:latin typeface="Arial" pitchFamily="34" charset="0"/>
                <a:cs typeface="Arial" pitchFamily="34" charset="0"/>
              </a:rPr>
              <a:t> inhibitor)</a:t>
            </a:r>
          </a:p>
          <a:p>
            <a:endParaRPr lang="en-GB" sz="1600" dirty="0">
              <a:solidFill>
                <a:schemeClr val="tx1"/>
              </a:solidFill>
              <a:latin typeface="Arial" pitchFamily="34" charset="0"/>
              <a:cs typeface="Arial" pitchFamily="34" charset="0"/>
            </a:endParaRPr>
          </a:p>
          <a:p>
            <a:r>
              <a:rPr lang="en-GB" sz="1600" dirty="0">
                <a:solidFill>
                  <a:schemeClr val="tx1"/>
                </a:solidFill>
                <a:latin typeface="Arial" pitchFamily="34" charset="0"/>
                <a:cs typeface="Arial" pitchFamily="34" charset="0"/>
              </a:rPr>
              <a:t>Non-inferior to </a:t>
            </a:r>
            <a:r>
              <a:rPr lang="en-GB" sz="1600" dirty="0" err="1">
                <a:solidFill>
                  <a:schemeClr val="tx1"/>
                </a:solidFill>
                <a:latin typeface="Arial" pitchFamily="34" charset="0"/>
                <a:cs typeface="Arial" pitchFamily="34" charset="0"/>
              </a:rPr>
              <a:t>warfarin</a:t>
            </a:r>
            <a:r>
              <a:rPr lang="en-GB" sz="1600" dirty="0">
                <a:solidFill>
                  <a:schemeClr val="tx1"/>
                </a:solidFill>
                <a:latin typeface="Arial" pitchFamily="34" charset="0"/>
                <a:cs typeface="Arial" pitchFamily="34" charset="0"/>
              </a:rPr>
              <a:t>, reduced dose with impaired renal function (</a:t>
            </a:r>
            <a:r>
              <a:rPr lang="en-GB" sz="1600" dirty="0" err="1">
                <a:solidFill>
                  <a:schemeClr val="tx1"/>
                </a:solidFill>
                <a:latin typeface="Arial" pitchFamily="34" charset="0"/>
                <a:cs typeface="Arial" pitchFamily="34" charset="0"/>
              </a:rPr>
              <a:t>CrCl</a:t>
            </a:r>
            <a:r>
              <a:rPr lang="en-GB" sz="1600" dirty="0">
                <a:solidFill>
                  <a:schemeClr val="tx1"/>
                </a:solidFill>
                <a:latin typeface="Arial" pitchFamily="34" charset="0"/>
                <a:cs typeface="Arial" pitchFamily="34" charset="0"/>
              </a:rPr>
              <a:t> 15-50ml/min)</a:t>
            </a:r>
          </a:p>
          <a:p>
            <a:r>
              <a:rPr lang="en-GB" sz="1600" dirty="0">
                <a:solidFill>
                  <a:schemeClr val="tx1"/>
                </a:solidFill>
                <a:latin typeface="Arial" pitchFamily="34" charset="0"/>
                <a:cs typeface="Arial" pitchFamily="34" charset="0"/>
              </a:rPr>
              <a:t>Half life 5-9 hours (</a:t>
            </a:r>
            <a:r>
              <a:rPr lang="en-GB" sz="1600" dirty="0" err="1">
                <a:solidFill>
                  <a:schemeClr val="tx1"/>
                </a:solidFill>
                <a:latin typeface="Arial" pitchFamily="34" charset="0"/>
                <a:cs typeface="Arial" pitchFamily="34" charset="0"/>
              </a:rPr>
              <a:t>od</a:t>
            </a:r>
            <a:r>
              <a:rPr lang="en-GB" sz="1600" dirty="0">
                <a:solidFill>
                  <a:schemeClr val="tx1"/>
                </a:solidFill>
                <a:latin typeface="Arial" pitchFamily="34" charset="0"/>
                <a:cs typeface="Arial" pitchFamily="34" charset="0"/>
              </a:rPr>
              <a:t> preparation). No reversal (dialysis</a:t>
            </a:r>
            <a:r>
              <a:rPr lang="en-GB" sz="1600" dirty="0" smtClean="0">
                <a:solidFill>
                  <a:schemeClr val="tx1"/>
                </a:solidFill>
                <a:latin typeface="Arial" pitchFamily="34" charset="0"/>
                <a:cs typeface="Arial" pitchFamily="34" charset="0"/>
              </a:rPr>
              <a:t>). Must eat with it</a:t>
            </a:r>
            <a:endParaRPr lang="en-GB" sz="1600" dirty="0">
              <a:solidFill>
                <a:schemeClr val="tx1"/>
              </a:solidFill>
              <a:latin typeface="Arial" pitchFamily="34" charset="0"/>
              <a:cs typeface="Arial" pitchFamily="34" charset="0"/>
            </a:endParaRPr>
          </a:p>
          <a:p>
            <a:endParaRPr lang="en-GB" sz="1600" dirty="0">
              <a:solidFill>
                <a:schemeClr val="tx1"/>
              </a:solidFill>
              <a:latin typeface="Arial" pitchFamily="34" charset="0"/>
              <a:cs typeface="Arial" pitchFamily="34" charset="0"/>
            </a:endParaRPr>
          </a:p>
          <a:p>
            <a:r>
              <a:rPr lang="en-GB" sz="1600" b="1" dirty="0" err="1">
                <a:solidFill>
                  <a:schemeClr val="tx1"/>
                </a:solidFill>
                <a:latin typeface="Arial" pitchFamily="34" charset="0"/>
                <a:cs typeface="Arial" pitchFamily="34" charset="0"/>
              </a:rPr>
              <a:t>Apixaban</a:t>
            </a:r>
            <a:r>
              <a:rPr lang="en-GB" sz="1600" dirty="0">
                <a:solidFill>
                  <a:schemeClr val="tx1"/>
                </a:solidFill>
                <a:latin typeface="Arial" pitchFamily="34" charset="0"/>
                <a:cs typeface="Arial" pitchFamily="34" charset="0"/>
              </a:rPr>
              <a:t> - (direct </a:t>
            </a:r>
            <a:r>
              <a:rPr lang="en-GB" sz="1600" dirty="0" err="1">
                <a:solidFill>
                  <a:schemeClr val="tx1"/>
                </a:solidFill>
                <a:latin typeface="Arial" pitchFamily="34" charset="0"/>
                <a:cs typeface="Arial" pitchFamily="34" charset="0"/>
              </a:rPr>
              <a:t>Xa</a:t>
            </a:r>
            <a:r>
              <a:rPr lang="en-GB" sz="1600" dirty="0">
                <a:solidFill>
                  <a:schemeClr val="tx1"/>
                </a:solidFill>
                <a:latin typeface="Arial" pitchFamily="34" charset="0"/>
                <a:cs typeface="Arial" pitchFamily="34" charset="0"/>
              </a:rPr>
              <a:t> inhibitor)</a:t>
            </a:r>
          </a:p>
          <a:p>
            <a:endParaRPr lang="en-GB" sz="1600" dirty="0">
              <a:solidFill>
                <a:schemeClr val="tx1"/>
              </a:solidFill>
              <a:latin typeface="Arial" pitchFamily="34" charset="0"/>
              <a:cs typeface="Arial" pitchFamily="34" charset="0"/>
            </a:endParaRPr>
          </a:p>
          <a:p>
            <a:r>
              <a:rPr lang="en-GB" sz="1600" dirty="0">
                <a:solidFill>
                  <a:schemeClr val="tx1"/>
                </a:solidFill>
                <a:latin typeface="Arial" pitchFamily="34" charset="0"/>
                <a:cs typeface="Arial" pitchFamily="34" charset="0"/>
              </a:rPr>
              <a:t>Non inferior (or better) than </a:t>
            </a:r>
            <a:r>
              <a:rPr lang="en-GB" sz="1600" dirty="0" err="1">
                <a:solidFill>
                  <a:schemeClr val="tx1"/>
                </a:solidFill>
                <a:latin typeface="Arial" pitchFamily="34" charset="0"/>
                <a:cs typeface="Arial" pitchFamily="34" charset="0"/>
              </a:rPr>
              <a:t>warfarin</a:t>
            </a:r>
            <a:r>
              <a:rPr lang="en-GB" sz="1600" dirty="0">
                <a:solidFill>
                  <a:schemeClr val="tx1"/>
                </a:solidFill>
                <a:latin typeface="Arial" pitchFamily="34" charset="0"/>
                <a:cs typeface="Arial" pitchFamily="34" charset="0"/>
              </a:rPr>
              <a:t>, can still treat when renal function impaired</a:t>
            </a:r>
          </a:p>
          <a:p>
            <a:r>
              <a:rPr lang="en-GB" sz="1600" dirty="0">
                <a:solidFill>
                  <a:schemeClr val="tx1"/>
                </a:solidFill>
                <a:latin typeface="Arial" pitchFamily="34" charset="0"/>
                <a:cs typeface="Arial" pitchFamily="34" charset="0"/>
              </a:rPr>
              <a:t>Blood levels increased with some antifungals / </a:t>
            </a:r>
            <a:r>
              <a:rPr lang="en-GB" sz="1600" dirty="0" smtClean="0">
                <a:solidFill>
                  <a:schemeClr val="tx1"/>
                </a:solidFill>
                <a:latin typeface="Arial" pitchFamily="34" charset="0"/>
                <a:cs typeface="Arial" pitchFamily="34" charset="0"/>
              </a:rPr>
              <a:t>antibiotics. Less </a:t>
            </a:r>
            <a:r>
              <a:rPr lang="en-GB" sz="1600" dirty="0">
                <a:solidFill>
                  <a:schemeClr val="tx1"/>
                </a:solidFill>
                <a:latin typeface="Arial" pitchFamily="34" charset="0"/>
                <a:cs typeface="Arial" pitchFamily="34" charset="0"/>
              </a:rPr>
              <a:t>h</a:t>
            </a:r>
            <a:r>
              <a:rPr lang="en-GB" sz="1600" dirty="0" smtClean="0">
                <a:solidFill>
                  <a:schemeClr val="tx1"/>
                </a:solidFill>
                <a:latin typeface="Arial" pitchFamily="34" charset="0"/>
                <a:cs typeface="Arial" pitchFamily="34" charset="0"/>
              </a:rPr>
              <a:t>aemorrhagic risk</a:t>
            </a:r>
            <a:endParaRPr lang="en-GB" sz="1600" dirty="0">
              <a:solidFill>
                <a:schemeClr val="tx1"/>
              </a:solidFill>
              <a:latin typeface="Arial" pitchFamily="34" charset="0"/>
              <a:cs typeface="Arial" pitchFamily="34" charset="0"/>
            </a:endParaRPr>
          </a:p>
          <a:p>
            <a:r>
              <a:rPr lang="en-GB" sz="1600" dirty="0">
                <a:solidFill>
                  <a:schemeClr val="tx1"/>
                </a:solidFill>
                <a:latin typeface="Arial" pitchFamily="34" charset="0"/>
                <a:cs typeface="Arial" pitchFamily="34" charset="0"/>
              </a:rPr>
              <a:t>Half life 8-15 hours (</a:t>
            </a:r>
            <a:r>
              <a:rPr lang="en-GB" sz="1600" dirty="0" err="1">
                <a:solidFill>
                  <a:schemeClr val="tx1"/>
                </a:solidFill>
                <a:latin typeface="Arial" pitchFamily="34" charset="0"/>
                <a:cs typeface="Arial" pitchFamily="34" charset="0"/>
              </a:rPr>
              <a:t>bd</a:t>
            </a:r>
            <a:r>
              <a:rPr lang="en-GB" sz="1600" dirty="0">
                <a:solidFill>
                  <a:schemeClr val="tx1"/>
                </a:solidFill>
                <a:latin typeface="Arial" pitchFamily="34" charset="0"/>
                <a:cs typeface="Arial" pitchFamily="34" charset="0"/>
              </a:rPr>
              <a:t> preparation). No reversal (dialysis)</a:t>
            </a:r>
          </a:p>
          <a:p>
            <a:endParaRPr lang="en-GB" sz="1600" dirty="0">
              <a:latin typeface="Arial" pitchFamily="34" charset="0"/>
              <a:cs typeface="Arial" pitchFamily="34" charset="0"/>
            </a:endParaRPr>
          </a:p>
        </p:txBody>
      </p:sp>
      <p:sp>
        <p:nvSpPr>
          <p:cNvPr id="3" name="Title 2"/>
          <p:cNvSpPr>
            <a:spLocks noGrp="1"/>
          </p:cNvSpPr>
          <p:nvPr>
            <p:ph type="title"/>
          </p:nvPr>
        </p:nvSpPr>
        <p:spPr>
          <a:xfrm>
            <a:off x="1828800" y="162371"/>
            <a:ext cx="8534400" cy="922945"/>
          </a:xfrm>
        </p:spPr>
        <p:txBody>
          <a:bodyPr/>
          <a:lstStyle/>
          <a:p>
            <a:r>
              <a:rPr lang="en-GB" sz="3200" dirty="0">
                <a:latin typeface="Arial" pitchFamily="34" charset="0"/>
                <a:cs typeface="Arial" pitchFamily="34" charset="0"/>
              </a:rPr>
              <a:t>Direct anticoagulants (DOAC’s)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8509" y="215788"/>
            <a:ext cx="1350325" cy="1739055"/>
          </a:xfrm>
          <a:prstGeom prst="rect">
            <a:avLst/>
          </a:prstGeom>
        </p:spPr>
      </p:pic>
      <p:sp>
        <p:nvSpPr>
          <p:cNvPr id="5" name="AutoShape 2" descr="Image result for apixaban"/>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3200" y="4178537"/>
            <a:ext cx="1697186" cy="181450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07666" y="2554472"/>
            <a:ext cx="1706880" cy="947928"/>
          </a:xfrm>
          <a:prstGeom prst="rect">
            <a:avLst/>
          </a:prstGeom>
        </p:spPr>
      </p:pic>
    </p:spTree>
    <p:extLst>
      <p:ext uri="{BB962C8B-B14F-4D97-AF65-F5344CB8AC3E}">
        <p14:creationId xmlns:p14="http://schemas.microsoft.com/office/powerpoint/2010/main" val="3825389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81200" y="274638"/>
            <a:ext cx="8229600" cy="715962"/>
          </a:xfrm>
        </p:spPr>
        <p:txBody>
          <a:bodyPr/>
          <a:lstStyle/>
          <a:p>
            <a:r>
              <a:rPr lang="en-GB" sz="3200" dirty="0">
                <a:latin typeface="Arial" pitchFamily="34" charset="0"/>
                <a:cs typeface="Arial" pitchFamily="34" charset="0"/>
              </a:rPr>
              <a:t>SPAF trials versus </a:t>
            </a:r>
            <a:r>
              <a:rPr lang="en-GB" sz="3200" dirty="0" err="1">
                <a:latin typeface="Arial" pitchFamily="34" charset="0"/>
                <a:cs typeface="Arial" pitchFamily="34" charset="0"/>
              </a:rPr>
              <a:t>Warfarin</a:t>
            </a:r>
            <a:endParaRPr lang="en-GB" sz="3200" dirty="0">
              <a:latin typeface="Arial" pitchFamily="34" charset="0"/>
              <a:cs typeface="Arial" pitchFamily="34"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954482821"/>
              </p:ext>
            </p:extLst>
          </p:nvPr>
        </p:nvGraphicFramePr>
        <p:xfrm>
          <a:off x="1919288" y="1066801"/>
          <a:ext cx="8424936" cy="4741622"/>
        </p:xfrm>
        <a:graphic>
          <a:graphicData uri="http://schemas.openxmlformats.org/drawingml/2006/table">
            <a:tbl>
              <a:tblPr firstRow="1" bandRow="1">
                <a:tableStyleId>{5C22544A-7EE6-4342-B048-85BDC9FD1C3A}</a:tableStyleId>
              </a:tblPr>
              <a:tblGrid>
                <a:gridCol w="2106234"/>
                <a:gridCol w="2106234"/>
                <a:gridCol w="2106234"/>
                <a:gridCol w="2106234"/>
              </a:tblGrid>
              <a:tr h="412122">
                <a:tc>
                  <a:txBody>
                    <a:bodyPr/>
                    <a:lstStyle/>
                    <a:p>
                      <a:endParaRPr lang="en-GB" dirty="0">
                        <a:latin typeface="Arial" pitchFamily="34" charset="0"/>
                        <a:cs typeface="Arial" pitchFamily="34" charset="0"/>
                      </a:endParaRPr>
                    </a:p>
                  </a:txBody>
                  <a:tcPr>
                    <a:solidFill>
                      <a:srgbClr val="FF5050"/>
                    </a:solidFill>
                  </a:tcPr>
                </a:tc>
                <a:tc>
                  <a:txBody>
                    <a:bodyPr/>
                    <a:lstStyle/>
                    <a:p>
                      <a:r>
                        <a:rPr lang="en-GB" sz="1400" dirty="0" smtClean="0">
                          <a:latin typeface="Arial" pitchFamily="34" charset="0"/>
                          <a:cs typeface="Arial" pitchFamily="34" charset="0"/>
                        </a:rPr>
                        <a:t>Dabigatran </a:t>
                      </a:r>
                      <a:endParaRPr lang="en-GB" sz="1000" dirty="0">
                        <a:latin typeface="Arial" pitchFamily="34" charset="0"/>
                        <a:cs typeface="Arial" pitchFamily="34" charset="0"/>
                      </a:endParaRPr>
                    </a:p>
                  </a:txBody>
                  <a:tcPr>
                    <a:solidFill>
                      <a:srgbClr val="FF5050"/>
                    </a:solidFill>
                  </a:tcPr>
                </a:tc>
                <a:tc>
                  <a:txBody>
                    <a:bodyPr/>
                    <a:lstStyle/>
                    <a:p>
                      <a:r>
                        <a:rPr lang="en-GB" sz="1400" dirty="0" smtClean="0">
                          <a:latin typeface="Arial" pitchFamily="34" charset="0"/>
                          <a:cs typeface="Arial" pitchFamily="34" charset="0"/>
                        </a:rPr>
                        <a:t>Rivaroxaban </a:t>
                      </a:r>
                      <a:endParaRPr lang="en-GB" sz="1000" dirty="0">
                        <a:latin typeface="Arial" pitchFamily="34" charset="0"/>
                        <a:cs typeface="Arial" pitchFamily="34" charset="0"/>
                      </a:endParaRPr>
                    </a:p>
                  </a:txBody>
                  <a:tcPr>
                    <a:solidFill>
                      <a:srgbClr val="FF5050"/>
                    </a:solidFill>
                  </a:tcPr>
                </a:tc>
                <a:tc>
                  <a:txBody>
                    <a:bodyPr/>
                    <a:lstStyle/>
                    <a:p>
                      <a:r>
                        <a:rPr lang="en-GB" sz="1400" dirty="0" err="1" smtClean="0">
                          <a:latin typeface="Arial" pitchFamily="34" charset="0"/>
                          <a:cs typeface="Arial" pitchFamily="34" charset="0"/>
                        </a:rPr>
                        <a:t>Apixaban</a:t>
                      </a:r>
                      <a:r>
                        <a:rPr lang="en-GB" sz="1400" dirty="0" smtClean="0">
                          <a:latin typeface="Arial" pitchFamily="34" charset="0"/>
                          <a:cs typeface="Arial" pitchFamily="34" charset="0"/>
                        </a:rPr>
                        <a:t> </a:t>
                      </a:r>
                      <a:endParaRPr lang="en-GB" sz="1000" dirty="0">
                        <a:latin typeface="Arial" pitchFamily="34" charset="0"/>
                        <a:cs typeface="Arial" pitchFamily="34" charset="0"/>
                      </a:endParaRPr>
                    </a:p>
                  </a:txBody>
                  <a:tcPr>
                    <a:solidFill>
                      <a:srgbClr val="FF5050"/>
                    </a:solidFill>
                  </a:tcPr>
                </a:tc>
              </a:tr>
              <a:tr h="378333">
                <a:tc>
                  <a:txBody>
                    <a:bodyPr/>
                    <a:lstStyle/>
                    <a:p>
                      <a:r>
                        <a:rPr lang="en-GB" sz="1400" dirty="0" smtClean="0">
                          <a:latin typeface="Arial" pitchFamily="34" charset="0"/>
                          <a:cs typeface="Arial" pitchFamily="34" charset="0"/>
                        </a:rPr>
                        <a:t>Study</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RE-LY</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ROCKET-AF</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ARISTOTLE</a:t>
                      </a:r>
                      <a:endParaRPr lang="en-GB" sz="1400" dirty="0">
                        <a:latin typeface="Arial" pitchFamily="34" charset="0"/>
                        <a:cs typeface="Arial" pitchFamily="34" charset="0"/>
                      </a:endParaRPr>
                    </a:p>
                  </a:txBody>
                  <a:tcPr/>
                </a:tc>
              </a:tr>
              <a:tr h="378333">
                <a:tc>
                  <a:txBody>
                    <a:bodyPr/>
                    <a:lstStyle/>
                    <a:p>
                      <a:r>
                        <a:rPr lang="en-GB" sz="1400" dirty="0" smtClean="0">
                          <a:latin typeface="Arial" pitchFamily="34" charset="0"/>
                          <a:cs typeface="Arial" pitchFamily="34" charset="0"/>
                        </a:rPr>
                        <a:t>Design</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Probe</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Double blind</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Double blind</a:t>
                      </a:r>
                      <a:endParaRPr lang="en-GB" sz="1400" dirty="0">
                        <a:latin typeface="Arial" pitchFamily="34" charset="0"/>
                        <a:cs typeface="Arial" pitchFamily="34" charset="0"/>
                      </a:endParaRPr>
                    </a:p>
                  </a:txBody>
                  <a:tcPr/>
                </a:tc>
              </a:tr>
              <a:tr h="378333">
                <a:tc>
                  <a:txBody>
                    <a:bodyPr/>
                    <a:lstStyle/>
                    <a:p>
                      <a:r>
                        <a:rPr lang="en-GB" sz="1400" dirty="0" smtClean="0">
                          <a:latin typeface="Arial" pitchFamily="34" charset="0"/>
                          <a:cs typeface="Arial" pitchFamily="34" charset="0"/>
                        </a:rPr>
                        <a:t>Follow up</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2 years</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1.5 years</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1.5 years</a:t>
                      </a:r>
                      <a:endParaRPr lang="en-GB" sz="1400" dirty="0">
                        <a:latin typeface="Arial" pitchFamily="34" charset="0"/>
                        <a:cs typeface="Arial" pitchFamily="34" charset="0"/>
                      </a:endParaRPr>
                    </a:p>
                  </a:txBody>
                  <a:tcPr/>
                </a:tc>
              </a:tr>
              <a:tr h="583840">
                <a:tc>
                  <a:txBody>
                    <a:bodyPr/>
                    <a:lstStyle/>
                    <a:p>
                      <a:r>
                        <a:rPr lang="en-GB" sz="1400" dirty="0" smtClean="0">
                          <a:latin typeface="Arial" pitchFamily="34" charset="0"/>
                          <a:cs typeface="Arial" pitchFamily="34" charset="0"/>
                        </a:rPr>
                        <a:t>Population size</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&gt;18,000</a:t>
                      </a:r>
                      <a:endParaRPr lang="en-GB"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&gt;14,000</a:t>
                      </a:r>
                    </a:p>
                    <a:p>
                      <a:endParaRPr lang="en-GB"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&gt;18,000</a:t>
                      </a:r>
                    </a:p>
                    <a:p>
                      <a:endParaRPr lang="en-GB" sz="1400" dirty="0">
                        <a:latin typeface="Arial" pitchFamily="34" charset="0"/>
                        <a:cs typeface="Arial" pitchFamily="34" charset="0"/>
                      </a:endParaRPr>
                    </a:p>
                  </a:txBody>
                  <a:tcPr/>
                </a:tc>
              </a:tr>
              <a:tr h="824244">
                <a:tc>
                  <a:txBody>
                    <a:bodyPr/>
                    <a:lstStyle/>
                    <a:p>
                      <a:r>
                        <a:rPr lang="en-GB" sz="1400" dirty="0" smtClean="0">
                          <a:latin typeface="Arial" pitchFamily="34" charset="0"/>
                          <a:cs typeface="Arial" pitchFamily="34" charset="0"/>
                        </a:rPr>
                        <a:t>Inclusion</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Non-</a:t>
                      </a:r>
                      <a:r>
                        <a:rPr lang="en-GB" sz="1400" dirty="0" err="1" smtClean="0">
                          <a:latin typeface="Arial" pitchFamily="34" charset="0"/>
                          <a:cs typeface="Arial" pitchFamily="34" charset="0"/>
                        </a:rPr>
                        <a:t>valvular</a:t>
                      </a:r>
                      <a:r>
                        <a:rPr lang="en-GB" sz="1400" dirty="0" smtClean="0">
                          <a:latin typeface="Arial" pitchFamily="34" charset="0"/>
                          <a:cs typeface="Arial" pitchFamily="34" charset="0"/>
                        </a:rPr>
                        <a:t> AF + 1 risk factor</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Non-</a:t>
                      </a:r>
                      <a:r>
                        <a:rPr lang="en-GB" sz="1400" dirty="0" err="1" smtClean="0">
                          <a:latin typeface="Arial" pitchFamily="34" charset="0"/>
                          <a:cs typeface="Arial" pitchFamily="34" charset="0"/>
                        </a:rPr>
                        <a:t>valvular</a:t>
                      </a:r>
                      <a:r>
                        <a:rPr lang="en-GB" sz="1400" dirty="0" smtClean="0">
                          <a:latin typeface="Arial" pitchFamily="34" charset="0"/>
                          <a:cs typeface="Arial" pitchFamily="34" charset="0"/>
                        </a:rPr>
                        <a:t> AF + 2 risk factors</a:t>
                      </a:r>
                      <a:endParaRPr lang="en-GB"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Non-</a:t>
                      </a:r>
                      <a:r>
                        <a:rPr lang="en-GB" sz="1400" dirty="0" err="1" smtClean="0">
                          <a:latin typeface="Arial" pitchFamily="34" charset="0"/>
                          <a:cs typeface="Arial" pitchFamily="34" charset="0"/>
                        </a:rPr>
                        <a:t>valvular</a:t>
                      </a:r>
                      <a:r>
                        <a:rPr lang="en-GB" sz="1400" dirty="0" smtClean="0">
                          <a:latin typeface="Arial" pitchFamily="34" charset="0"/>
                          <a:cs typeface="Arial" pitchFamily="34" charset="0"/>
                        </a:rPr>
                        <a:t> AF + 1 risk factor</a:t>
                      </a:r>
                    </a:p>
                    <a:p>
                      <a:endParaRPr lang="en-GB" sz="1400" dirty="0">
                        <a:latin typeface="Arial" pitchFamily="34" charset="0"/>
                        <a:cs typeface="Arial" pitchFamily="34" charset="0"/>
                      </a:endParaRPr>
                    </a:p>
                  </a:txBody>
                  <a:tcPr/>
                </a:tc>
              </a:tr>
              <a:tr h="378333">
                <a:tc>
                  <a:txBody>
                    <a:bodyPr/>
                    <a:lstStyle/>
                    <a:p>
                      <a:r>
                        <a:rPr lang="en-GB" sz="1400" dirty="0" smtClean="0">
                          <a:latin typeface="Arial" pitchFamily="34" charset="0"/>
                          <a:cs typeface="Arial" pitchFamily="34" charset="0"/>
                        </a:rPr>
                        <a:t>Inclusion (CHADS)</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2.1</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3.5</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2.1</a:t>
                      </a:r>
                      <a:endParaRPr lang="en-GB" sz="1400" dirty="0">
                        <a:latin typeface="Arial" pitchFamily="34" charset="0"/>
                        <a:cs typeface="Arial" pitchFamily="34" charset="0"/>
                      </a:endParaRPr>
                    </a:p>
                  </a:txBody>
                  <a:tcPr/>
                </a:tc>
              </a:tr>
              <a:tr h="824244">
                <a:tc>
                  <a:txBody>
                    <a:bodyPr/>
                    <a:lstStyle/>
                    <a:p>
                      <a:r>
                        <a:rPr lang="en-GB" sz="1400" dirty="0" smtClean="0">
                          <a:latin typeface="Arial" pitchFamily="34" charset="0"/>
                          <a:cs typeface="Arial" pitchFamily="34" charset="0"/>
                        </a:rPr>
                        <a:t>Primary</a:t>
                      </a:r>
                      <a:r>
                        <a:rPr lang="en-GB" sz="1400" baseline="0" dirty="0" smtClean="0">
                          <a:latin typeface="Arial" pitchFamily="34" charset="0"/>
                          <a:cs typeface="Arial" pitchFamily="34" charset="0"/>
                        </a:rPr>
                        <a:t> endpoint</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Stroke and systemic embolism</a:t>
                      </a:r>
                      <a:endParaRPr lang="en-GB"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Stroke and systemic embolism</a:t>
                      </a:r>
                    </a:p>
                    <a:p>
                      <a:endParaRPr lang="en-GB"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Stroke and systemic embolism</a:t>
                      </a:r>
                    </a:p>
                    <a:p>
                      <a:endParaRPr lang="en-GB" sz="1400" dirty="0">
                        <a:latin typeface="Arial" pitchFamily="34" charset="0"/>
                        <a:cs typeface="Arial" pitchFamily="34" charset="0"/>
                      </a:endParaRPr>
                    </a:p>
                  </a:txBody>
                  <a:tcPr/>
                </a:tc>
              </a:tr>
              <a:tr h="583840">
                <a:tc>
                  <a:txBody>
                    <a:bodyPr/>
                    <a:lstStyle/>
                    <a:p>
                      <a:r>
                        <a:rPr lang="en-GB" sz="1400" dirty="0" smtClean="0">
                          <a:latin typeface="Arial" pitchFamily="34" charset="0"/>
                          <a:cs typeface="Arial" pitchFamily="34" charset="0"/>
                        </a:rPr>
                        <a:t>Warfarin comparator INR control (mean TTR)</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64%</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55%</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62%</a:t>
                      </a:r>
                      <a:endParaRPr lang="en-GB" sz="1400" dirty="0">
                        <a:latin typeface="Arial" pitchFamily="34" charset="0"/>
                        <a:cs typeface="Arial" pitchFamily="34" charset="0"/>
                      </a:endParaRPr>
                    </a:p>
                  </a:txBody>
                  <a:tcPr/>
                </a:tc>
              </a:tr>
            </a:tbl>
          </a:graphicData>
        </a:graphic>
      </p:graphicFrame>
      <p:sp>
        <p:nvSpPr>
          <p:cNvPr id="5" name="Rectangle 4"/>
          <p:cNvSpPr/>
          <p:nvPr/>
        </p:nvSpPr>
        <p:spPr>
          <a:xfrm>
            <a:off x="1905001" y="5943600"/>
            <a:ext cx="3743325" cy="215900"/>
          </a:xfrm>
          <a:prstGeom prst="rect">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solidFill>
                  <a:schemeClr val="tx1"/>
                </a:solidFill>
              </a:rPr>
              <a:t>Probe – prospective randomised open blinded endpoint</a:t>
            </a:r>
          </a:p>
        </p:txBody>
      </p:sp>
    </p:spTree>
    <p:extLst>
      <p:ext uri="{BB962C8B-B14F-4D97-AF65-F5344CB8AC3E}">
        <p14:creationId xmlns:p14="http://schemas.microsoft.com/office/powerpoint/2010/main" val="1537821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Grp="1" noChangeArrowheads="1"/>
          </p:cNvSpPr>
          <p:nvPr>
            <p:ph type="title" idx="4294967295"/>
          </p:nvPr>
        </p:nvSpPr>
        <p:spPr>
          <a:xfrm>
            <a:off x="1828800" y="304800"/>
            <a:ext cx="8534400" cy="533400"/>
          </a:xfrm>
          <a:solidFill>
            <a:schemeClr val="bg1"/>
          </a:solidFill>
          <a:ln>
            <a:solidFill>
              <a:schemeClr val="tx1"/>
            </a:solidFill>
          </a:ln>
        </p:spPr>
        <p:txBody>
          <a:bodyPr/>
          <a:lstStyle/>
          <a:p>
            <a:pPr algn="ctr"/>
            <a:r>
              <a:rPr lang="en-GB" sz="2800" dirty="0">
                <a:latin typeface="Arial" pitchFamily="34" charset="0"/>
                <a:cs typeface="Arial" pitchFamily="34" charset="0"/>
              </a:rPr>
              <a:t>Efficacy and Safety of DOACs vs Warfarin</a:t>
            </a:r>
          </a:p>
        </p:txBody>
      </p:sp>
      <p:pic>
        <p:nvPicPr>
          <p:cNvPr id="128005" name="Picture 2"/>
          <p:cNvPicPr>
            <a:picLocks noGrp="1" noChangeAspect="1"/>
          </p:cNvPicPr>
          <p:nvPr>
            <p:ph type="body" idx="4294967295"/>
          </p:nvPr>
        </p:nvPicPr>
        <p:blipFill>
          <a:blip r:embed="rId3" cstate="print"/>
          <a:srcRect/>
          <a:stretch>
            <a:fillRect/>
          </a:stretch>
        </p:blipFill>
        <p:spPr>
          <a:xfrm>
            <a:off x="2286000" y="1340977"/>
            <a:ext cx="7620000" cy="4648200"/>
          </a:xfrm>
          <a:noFill/>
        </p:spPr>
      </p:pic>
      <p:sp>
        <p:nvSpPr>
          <p:cNvPr id="5" name="TextBox 4"/>
          <p:cNvSpPr txBox="1"/>
          <p:nvPr/>
        </p:nvSpPr>
        <p:spPr>
          <a:xfrm>
            <a:off x="376015" y="1922804"/>
            <a:ext cx="1452785" cy="1042587"/>
          </a:xfrm>
          <a:prstGeom prst="rect">
            <a:avLst/>
          </a:prstGeom>
          <a:noFill/>
        </p:spPr>
        <p:txBody>
          <a:bodyPr wrap="square" rtlCol="0">
            <a:spAutoFit/>
          </a:bodyPr>
          <a:lstStyle/>
          <a:p>
            <a:endParaRPr lang="en-GB" dirty="0"/>
          </a:p>
        </p:txBody>
      </p:sp>
      <p:sp>
        <p:nvSpPr>
          <p:cNvPr id="6" name="TextBox 5"/>
          <p:cNvSpPr txBox="1"/>
          <p:nvPr/>
        </p:nvSpPr>
        <p:spPr>
          <a:xfrm>
            <a:off x="376014" y="2066659"/>
            <a:ext cx="1452785" cy="369332"/>
          </a:xfrm>
          <a:prstGeom prst="rect">
            <a:avLst/>
          </a:prstGeom>
          <a:noFill/>
        </p:spPr>
        <p:txBody>
          <a:bodyPr wrap="square" rtlCol="0">
            <a:spAutoFit/>
          </a:bodyPr>
          <a:lstStyle/>
          <a:p>
            <a:pPr algn="ctr"/>
            <a:r>
              <a:rPr lang="en-GB" dirty="0" smtClean="0">
                <a:solidFill>
                  <a:srgbClr val="FF0000"/>
                </a:solidFill>
              </a:rPr>
              <a:t>Major bleed</a:t>
            </a:r>
            <a:endParaRPr lang="en-GB" dirty="0">
              <a:solidFill>
                <a:srgbClr val="FF0000"/>
              </a:solidFill>
            </a:endParaRPr>
          </a:p>
        </p:txBody>
      </p:sp>
      <p:sp>
        <p:nvSpPr>
          <p:cNvPr id="7" name="TextBox 6"/>
          <p:cNvSpPr txBox="1"/>
          <p:nvPr/>
        </p:nvSpPr>
        <p:spPr>
          <a:xfrm>
            <a:off x="376014" y="3277670"/>
            <a:ext cx="1452785" cy="646331"/>
          </a:xfrm>
          <a:prstGeom prst="rect">
            <a:avLst/>
          </a:prstGeom>
          <a:noFill/>
        </p:spPr>
        <p:txBody>
          <a:bodyPr wrap="square" rtlCol="0">
            <a:spAutoFit/>
          </a:bodyPr>
          <a:lstStyle/>
          <a:p>
            <a:pPr algn="ctr"/>
            <a:r>
              <a:rPr lang="en-GB" dirty="0" smtClean="0">
                <a:solidFill>
                  <a:srgbClr val="FF0000"/>
                </a:solidFill>
              </a:rPr>
              <a:t>Stroke / embolism</a:t>
            </a:r>
            <a:endParaRPr lang="en-GB" dirty="0">
              <a:solidFill>
                <a:srgbClr val="FF0000"/>
              </a:solidFill>
            </a:endParaRPr>
          </a:p>
        </p:txBody>
      </p:sp>
      <p:sp>
        <p:nvSpPr>
          <p:cNvPr id="8" name="TextBox 7"/>
          <p:cNvSpPr txBox="1"/>
          <p:nvPr/>
        </p:nvSpPr>
        <p:spPr>
          <a:xfrm>
            <a:off x="408060" y="4398237"/>
            <a:ext cx="1452785" cy="369332"/>
          </a:xfrm>
          <a:prstGeom prst="rect">
            <a:avLst/>
          </a:prstGeom>
          <a:noFill/>
        </p:spPr>
        <p:txBody>
          <a:bodyPr wrap="square" rtlCol="0">
            <a:spAutoFit/>
          </a:bodyPr>
          <a:lstStyle/>
          <a:p>
            <a:pPr algn="ctr"/>
            <a:r>
              <a:rPr lang="en-GB" dirty="0" smtClean="0">
                <a:solidFill>
                  <a:srgbClr val="FF0000"/>
                </a:solidFill>
              </a:rPr>
              <a:t>ICH</a:t>
            </a:r>
            <a:endParaRPr lang="en-GB" dirty="0">
              <a:solidFill>
                <a:srgbClr val="FF0000"/>
              </a:solidFill>
            </a:endParaRPr>
          </a:p>
        </p:txBody>
      </p:sp>
    </p:spTree>
    <p:extLst>
      <p:ext uri="{BB962C8B-B14F-4D97-AF65-F5344CB8AC3E}">
        <p14:creationId xmlns:p14="http://schemas.microsoft.com/office/powerpoint/2010/main" val="3470444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063750" y="333376"/>
            <a:ext cx="4103688" cy="3078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7" name="Rectangle 6"/>
          <p:cNvSpPr>
            <a:spLocks noChangeArrowheads="1"/>
          </p:cNvSpPr>
          <p:nvPr/>
        </p:nvSpPr>
        <p:spPr bwMode="auto">
          <a:xfrm>
            <a:off x="1962641" y="3789363"/>
            <a:ext cx="3808735" cy="2663825"/>
          </a:xfrm>
          <a:prstGeom prst="rect">
            <a:avLst/>
          </a:prstGeom>
          <a:solidFill>
            <a:schemeClr val="bg1">
              <a:lumMod val="85000"/>
            </a:schemeClr>
          </a:solidFill>
          <a:ln w="9525">
            <a:solidFill>
              <a:schemeClr val="tx1"/>
            </a:solidFill>
            <a:miter lim="800000"/>
            <a:headEnd/>
            <a:tailEnd/>
          </a:ln>
          <a:effec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GB" altLang="en-US" b="1" dirty="0">
                <a:latin typeface="Calibri" panose="020F0502020204030204" pitchFamily="34" charset="0"/>
              </a:rPr>
              <a:t>BNP</a:t>
            </a:r>
            <a:r>
              <a:rPr lang="en-GB" altLang="en-US" dirty="0">
                <a:latin typeface="Calibri" panose="020F0502020204030204" pitchFamily="34" charset="0"/>
              </a:rPr>
              <a:t> – natriuretic peptide with </a:t>
            </a:r>
          </a:p>
          <a:p>
            <a:pPr eaLnBrk="1" hangingPunct="1"/>
            <a:r>
              <a:rPr lang="en-GB" altLang="en-US" dirty="0">
                <a:latin typeface="Calibri" panose="020F0502020204030204" pitchFamily="34" charset="0"/>
              </a:rPr>
              <a:t>with diuretic and natriuretic </a:t>
            </a:r>
            <a:r>
              <a:rPr lang="en-GB" altLang="en-US" dirty="0" smtClean="0">
                <a:latin typeface="Calibri" panose="020F0502020204030204" pitchFamily="34" charset="0"/>
              </a:rPr>
              <a:t>properties.</a:t>
            </a:r>
            <a:endParaRPr lang="en-GB" altLang="en-US" dirty="0">
              <a:latin typeface="Calibri" panose="020F0502020204030204" pitchFamily="34" charset="0"/>
            </a:endParaRPr>
          </a:p>
          <a:p>
            <a:pPr eaLnBrk="1" hangingPunct="1"/>
            <a:r>
              <a:rPr lang="en-GB" altLang="en-US" dirty="0">
                <a:latin typeface="Calibri" panose="020F0502020204030204" pitchFamily="34" charset="0"/>
              </a:rPr>
              <a:t>Represents cardiac contractile</a:t>
            </a:r>
          </a:p>
          <a:p>
            <a:pPr eaLnBrk="1" hangingPunct="1"/>
            <a:r>
              <a:rPr lang="en-GB" altLang="en-US" dirty="0">
                <a:latin typeface="Calibri" panose="020F0502020204030204" pitchFamily="34" charset="0"/>
              </a:rPr>
              <a:t>dysfunction. Produced in A and V.</a:t>
            </a:r>
          </a:p>
          <a:p>
            <a:pPr eaLnBrk="1" hangingPunct="1"/>
            <a:r>
              <a:rPr lang="en-GB" altLang="en-US" dirty="0">
                <a:latin typeface="Calibri" panose="020F0502020204030204" pitchFamily="34" charset="0"/>
              </a:rPr>
              <a:t>A score of 0 but elevated BNP may</a:t>
            </a:r>
          </a:p>
          <a:p>
            <a:pPr eaLnBrk="1" hangingPunct="1"/>
            <a:r>
              <a:rPr lang="en-GB" altLang="en-US" dirty="0">
                <a:latin typeface="Calibri" panose="020F0502020204030204" pitchFamily="34" charset="0"/>
              </a:rPr>
              <a:t>suggest treatment with OAC.</a:t>
            </a:r>
          </a:p>
          <a:p>
            <a:pPr eaLnBrk="1" hangingPunct="1"/>
            <a:r>
              <a:rPr lang="en-GB" altLang="en-US" dirty="0">
                <a:latin typeface="Calibri" panose="020F0502020204030204" pitchFamily="34" charset="0"/>
              </a:rPr>
              <a:t>Strong correlation with AF type.</a:t>
            </a:r>
          </a:p>
        </p:txBody>
      </p:sp>
      <p:sp>
        <p:nvSpPr>
          <p:cNvPr id="36868" name="Rectangle 7"/>
          <p:cNvSpPr>
            <a:spLocks noChangeArrowheads="1"/>
          </p:cNvSpPr>
          <p:nvPr/>
        </p:nvSpPr>
        <p:spPr bwMode="auto">
          <a:xfrm>
            <a:off x="6743700" y="3789364"/>
            <a:ext cx="3977172" cy="2663825"/>
          </a:xfrm>
          <a:prstGeom prst="rect">
            <a:avLst/>
          </a:prstGeom>
          <a:solidFill>
            <a:schemeClr val="bg1">
              <a:lumMod val="85000"/>
            </a:schemeClr>
          </a:solidFill>
          <a:ln w="9525">
            <a:solidFill>
              <a:schemeClr val="tx1"/>
            </a:solidFill>
            <a:miter lim="800000"/>
            <a:headEnd/>
            <a:tailEnd/>
          </a:ln>
          <a:effec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GB" altLang="en-US" b="1" dirty="0">
                <a:latin typeface="Calibri" panose="020F0502020204030204" pitchFamily="34" charset="0"/>
              </a:rPr>
              <a:t>D-dimer</a:t>
            </a:r>
            <a:r>
              <a:rPr lang="en-GB" altLang="en-US" dirty="0">
                <a:latin typeface="Calibri" panose="020F0502020204030204" pitchFamily="34" charset="0"/>
              </a:rPr>
              <a:t> – a detector of fibrin</a:t>
            </a:r>
          </a:p>
          <a:p>
            <a:pPr eaLnBrk="1" hangingPunct="1"/>
            <a:r>
              <a:rPr lang="en-GB" altLang="en-US" dirty="0">
                <a:latin typeface="Calibri" panose="020F0502020204030204" pitchFamily="34" charset="0"/>
              </a:rPr>
              <a:t>formation. Main use is to exclude</a:t>
            </a:r>
          </a:p>
          <a:p>
            <a:pPr eaLnBrk="1" hangingPunct="1"/>
            <a:r>
              <a:rPr lang="en-GB" altLang="en-US" dirty="0">
                <a:latin typeface="Calibri" panose="020F0502020204030204" pitchFamily="34" charset="0"/>
              </a:rPr>
              <a:t>thromboembolic disease.</a:t>
            </a:r>
          </a:p>
          <a:p>
            <a:pPr eaLnBrk="1" hangingPunct="1"/>
            <a:r>
              <a:rPr lang="en-GB" altLang="en-US" dirty="0">
                <a:latin typeface="Calibri" panose="020F0502020204030204" pitchFamily="34" charset="0"/>
              </a:rPr>
              <a:t>Less contemporary </a:t>
            </a:r>
          </a:p>
          <a:p>
            <a:pPr eaLnBrk="1" hangingPunct="1"/>
            <a:r>
              <a:rPr lang="en-GB" altLang="en-US" dirty="0">
                <a:latin typeface="Calibri" panose="020F0502020204030204" pitchFamily="34" charset="0"/>
              </a:rPr>
              <a:t>evidence but still of use.</a:t>
            </a:r>
          </a:p>
          <a:p>
            <a:pPr eaLnBrk="1" hangingPunct="1"/>
            <a:r>
              <a:rPr lang="en-GB" altLang="en-US" dirty="0">
                <a:latin typeface="Calibri" panose="020F0502020204030204" pitchFamily="34" charset="0"/>
              </a:rPr>
              <a:t>Higher levels represent poorer </a:t>
            </a:r>
          </a:p>
          <a:p>
            <a:pPr eaLnBrk="1" hangingPunct="1"/>
            <a:r>
              <a:rPr lang="en-GB" altLang="en-US" dirty="0">
                <a:latin typeface="Calibri" panose="020F0502020204030204" pitchFamily="34" charset="0"/>
              </a:rPr>
              <a:t>outcome and higher stroke risk.</a:t>
            </a:r>
          </a:p>
          <a:p>
            <a:pPr eaLnBrk="1" hangingPunct="1"/>
            <a:endParaRPr lang="en-GB" altLang="en-US" dirty="0">
              <a:solidFill>
                <a:schemeClr val="bg2"/>
              </a:solidFill>
            </a:endParaRPr>
          </a:p>
        </p:txBody>
      </p:sp>
      <p:sp>
        <p:nvSpPr>
          <p:cNvPr id="36869" name="Rectangle 8"/>
          <p:cNvSpPr>
            <a:spLocks noChangeArrowheads="1"/>
          </p:cNvSpPr>
          <p:nvPr/>
        </p:nvSpPr>
        <p:spPr bwMode="auto">
          <a:xfrm>
            <a:off x="6743699" y="476251"/>
            <a:ext cx="3977173" cy="2663825"/>
          </a:xfrm>
          <a:prstGeom prst="rect">
            <a:avLst/>
          </a:prstGeom>
          <a:solidFill>
            <a:schemeClr val="bg1">
              <a:lumMod val="85000"/>
            </a:schemeClr>
          </a:solidFill>
          <a:ln w="9525">
            <a:solidFill>
              <a:schemeClr val="tx1"/>
            </a:solidFill>
            <a:miter lim="800000"/>
            <a:headEnd/>
            <a:tailEnd/>
          </a:ln>
          <a:effec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GB" altLang="en-US" b="1" dirty="0">
                <a:latin typeface="Calibri" panose="020F0502020204030204" pitchFamily="34" charset="0"/>
              </a:rPr>
              <a:t>Troponin</a:t>
            </a:r>
            <a:r>
              <a:rPr lang="en-GB" altLang="en-US" dirty="0">
                <a:latin typeface="Calibri" panose="020F0502020204030204" pitchFamily="34" charset="0"/>
              </a:rPr>
              <a:t> – I and T researched.</a:t>
            </a:r>
          </a:p>
          <a:p>
            <a:pPr eaLnBrk="1" hangingPunct="1"/>
            <a:r>
              <a:rPr lang="en-GB" altLang="en-US" dirty="0">
                <a:latin typeface="Calibri" panose="020F0502020204030204" pitchFamily="34" charset="0"/>
              </a:rPr>
              <a:t>Troponin I particularly sensitive.</a:t>
            </a:r>
          </a:p>
          <a:p>
            <a:pPr eaLnBrk="1" hangingPunct="1"/>
            <a:r>
              <a:rPr lang="en-GB" altLang="en-US" dirty="0">
                <a:latin typeface="Calibri" panose="020F0502020204030204" pitchFamily="34" charset="0"/>
              </a:rPr>
              <a:t>Strong association with stroke and </a:t>
            </a:r>
          </a:p>
          <a:p>
            <a:pPr eaLnBrk="1" hangingPunct="1"/>
            <a:r>
              <a:rPr lang="en-GB" altLang="en-US" dirty="0">
                <a:latin typeface="Calibri" panose="020F0502020204030204" pitchFamily="34" charset="0"/>
              </a:rPr>
              <a:t>systemic embolic risk with rising trop.</a:t>
            </a:r>
          </a:p>
          <a:p>
            <a:pPr eaLnBrk="1" hangingPunct="1"/>
            <a:r>
              <a:rPr lang="en-GB" altLang="en-US" dirty="0">
                <a:latin typeface="Calibri" panose="020F0502020204030204" pitchFamily="34" charset="0"/>
              </a:rPr>
              <a:t>Particularly useful when CHA2ds2-VASc</a:t>
            </a:r>
          </a:p>
          <a:p>
            <a:pPr eaLnBrk="1" hangingPunct="1"/>
            <a:r>
              <a:rPr lang="en-GB" altLang="en-US" dirty="0">
                <a:latin typeface="Calibri" panose="020F0502020204030204" pitchFamily="34" charset="0"/>
              </a:rPr>
              <a:t>is one.  Also helps identify those at truly</a:t>
            </a:r>
          </a:p>
          <a:p>
            <a:pPr eaLnBrk="1" hangingPunct="1"/>
            <a:r>
              <a:rPr lang="en-GB" altLang="en-US" dirty="0">
                <a:latin typeface="Calibri" panose="020F0502020204030204" pitchFamily="34" charset="0"/>
              </a:rPr>
              <a:t>low risk (score of 0 and trop &lt;3.3ng/L).</a:t>
            </a:r>
          </a:p>
        </p:txBody>
      </p:sp>
    </p:spTree>
    <p:extLst>
      <p:ext uri="{BB962C8B-B14F-4D97-AF65-F5344CB8AC3E}">
        <p14:creationId xmlns:p14="http://schemas.microsoft.com/office/powerpoint/2010/main" val="842929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Vernakalant</a:t>
            </a:r>
            <a:endParaRPr lang="en-GB" dirty="0"/>
          </a:p>
        </p:txBody>
      </p:sp>
      <p:sp>
        <p:nvSpPr>
          <p:cNvPr id="3" name="Content Placeholder 2"/>
          <p:cNvSpPr>
            <a:spLocks noGrp="1"/>
          </p:cNvSpPr>
          <p:nvPr>
            <p:ph idx="1"/>
          </p:nvPr>
        </p:nvSpPr>
        <p:spPr>
          <a:xfrm>
            <a:off x="838200" y="1524000"/>
            <a:ext cx="10515600" cy="4652963"/>
          </a:xfrm>
        </p:spPr>
        <p:txBody>
          <a:bodyPr>
            <a:normAutofit/>
          </a:bodyPr>
          <a:lstStyle/>
          <a:p>
            <a:endParaRPr lang="en-GB" sz="2400" dirty="0"/>
          </a:p>
          <a:p>
            <a:endParaRPr lang="en-GB" sz="2400" dirty="0"/>
          </a:p>
          <a:p>
            <a:endParaRPr lang="en-GB" sz="2400" dirty="0"/>
          </a:p>
          <a:p>
            <a:endParaRPr lang="en-GB" sz="2400" dirty="0"/>
          </a:p>
          <a:p>
            <a:r>
              <a:rPr lang="en-GB" sz="2000" dirty="0"/>
              <a:t>Class I and III antiarrhythmic</a:t>
            </a:r>
          </a:p>
          <a:p>
            <a:r>
              <a:rPr lang="en-GB" sz="2000" dirty="0"/>
              <a:t>Blocks sodium and potassium channels in all phases of the action potential </a:t>
            </a:r>
            <a:r>
              <a:rPr lang="en-GB" sz="1200" dirty="0"/>
              <a:t>(2)</a:t>
            </a:r>
          </a:p>
          <a:p>
            <a:r>
              <a:rPr lang="en-GB" sz="2000" dirty="0"/>
              <a:t>Atrial-specific </a:t>
            </a:r>
          </a:p>
          <a:p>
            <a:r>
              <a:rPr lang="en-GB" sz="2000" dirty="0"/>
              <a:t>Pharmacological cardioversion of recent onset AF </a:t>
            </a:r>
            <a:endParaRPr lang="en-GB" sz="1200" dirty="0"/>
          </a:p>
          <a:p>
            <a:r>
              <a:rPr lang="en-GB" sz="2000" dirty="0"/>
              <a:t>Post marketing use in AF &lt; 48 hours duration</a:t>
            </a:r>
          </a:p>
          <a:p>
            <a:r>
              <a:rPr lang="en-GB" sz="2000" dirty="0"/>
              <a:t>Half life 2-3 hours (5.5 hours in poor metabolisers) </a:t>
            </a:r>
            <a:endParaRPr lang="en-GB" sz="1200" dirty="0"/>
          </a:p>
          <a:p>
            <a:endParaRPr lang="en-GB" dirty="0"/>
          </a:p>
        </p:txBody>
      </p:sp>
      <p:sp>
        <p:nvSpPr>
          <p:cNvPr id="4" name="Rounded Rectangle 3"/>
          <p:cNvSpPr/>
          <p:nvPr/>
        </p:nvSpPr>
        <p:spPr>
          <a:xfrm>
            <a:off x="3089190" y="1524000"/>
            <a:ext cx="6063048" cy="132556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95000"/>
                  <a:lumOff val="5000"/>
                </a:schemeClr>
              </a:solidFill>
            </a:endParaRPr>
          </a:p>
          <a:p>
            <a:pPr algn="ctr"/>
            <a:r>
              <a:rPr lang="en-GB" dirty="0">
                <a:solidFill>
                  <a:schemeClr val="tx1">
                    <a:lumMod val="95000"/>
                    <a:lumOff val="5000"/>
                  </a:schemeClr>
                </a:solidFill>
              </a:rPr>
              <a:t>Licensed for the rapid conversion of recent-onset AF to SR in adults who are non-surgery patients with AF ≤ 7 days duration or post-cardiac surgery patients with AF ≤ 3 days duration </a:t>
            </a:r>
            <a:endParaRPr lang="en-GB" sz="1200" dirty="0">
              <a:solidFill>
                <a:schemeClr val="tx1">
                  <a:lumMod val="95000"/>
                  <a:lumOff val="5000"/>
                </a:schemeClr>
              </a:solidFill>
            </a:endParaRPr>
          </a:p>
          <a:p>
            <a:pPr algn="ctr"/>
            <a:endParaRPr lang="en-GB" dirty="0">
              <a:solidFill>
                <a:schemeClr val="tx1">
                  <a:lumMod val="95000"/>
                  <a:lumOff val="5000"/>
                </a:schemeClr>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6343" y="3310597"/>
            <a:ext cx="968874" cy="2012448"/>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69882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lstStyle/>
          <a:p>
            <a:r>
              <a:rPr lang="en-GB" dirty="0" smtClean="0"/>
              <a:t>Overview of electrophysiology of the heart</a:t>
            </a:r>
          </a:p>
          <a:p>
            <a:r>
              <a:rPr lang="en-GB" dirty="0" smtClean="0"/>
              <a:t>Consider the range of arrhythmias</a:t>
            </a:r>
          </a:p>
          <a:p>
            <a:r>
              <a:rPr lang="en-GB" dirty="0" smtClean="0"/>
              <a:t>General management principles for narrow and broad complex arrhythmias</a:t>
            </a:r>
          </a:p>
          <a:p>
            <a:r>
              <a:rPr lang="en-GB" dirty="0" smtClean="0"/>
              <a:t>Update of pharmacological management </a:t>
            </a:r>
            <a:endParaRPr lang="en-GB" dirty="0"/>
          </a:p>
        </p:txBody>
      </p:sp>
    </p:spTree>
    <p:extLst>
      <p:ext uri="{BB962C8B-B14F-4D97-AF65-F5344CB8AC3E}">
        <p14:creationId xmlns:p14="http://schemas.microsoft.com/office/powerpoint/2010/main" val="1977406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ver">
            <a:extLst>
              <a:ext uri="{FF2B5EF4-FFF2-40B4-BE49-F238E27FC236}">
                <a16:creationId xmlns:a16="http://schemas.microsoft.com/office/drawing/2014/main" xmlns="" id="{234F8627-AA50-4561-86F7-F2C12D75BA00}"/>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3177" y="163942"/>
            <a:ext cx="11495314" cy="64524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B6333A8C-04DE-4243-9DF1-EF3F68DE8A1D}"/>
              </a:ext>
            </a:extLst>
          </p:cNvPr>
          <p:cNvSpPr txBox="1"/>
          <p:nvPr/>
        </p:nvSpPr>
        <p:spPr>
          <a:xfrm>
            <a:off x="8544393" y="434715"/>
            <a:ext cx="3177915" cy="307777"/>
          </a:xfrm>
          <a:prstGeom prst="rect">
            <a:avLst/>
          </a:prstGeom>
          <a:noFill/>
        </p:spPr>
        <p:txBody>
          <a:bodyPr wrap="square" rtlCol="0">
            <a:spAutoFit/>
          </a:bodyPr>
          <a:lstStyle/>
          <a:p>
            <a:r>
              <a:rPr lang="en-GB" sz="1400" dirty="0"/>
              <a:t>ESC 2016 AF guidelines  </a:t>
            </a:r>
          </a:p>
        </p:txBody>
      </p:sp>
    </p:spTree>
    <p:extLst>
      <p:ext uri="{BB962C8B-B14F-4D97-AF65-F5344CB8AC3E}">
        <p14:creationId xmlns:p14="http://schemas.microsoft.com/office/powerpoint/2010/main" val="2291258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3732363" y="4409885"/>
            <a:ext cx="1423359" cy="1472125"/>
          </a:xfrm>
          <a:custGeom>
            <a:avLst/>
            <a:gdLst>
              <a:gd name="connsiteX0" fmla="*/ 0 w 1423359"/>
              <a:gd name="connsiteY0" fmla="*/ 1352561 h 1472125"/>
              <a:gd name="connsiteX1" fmla="*/ 276046 w 1423359"/>
              <a:gd name="connsiteY1" fmla="*/ 1343935 h 1472125"/>
              <a:gd name="connsiteX2" fmla="*/ 327804 w 1423359"/>
              <a:gd name="connsiteY2" fmla="*/ 41346 h 1472125"/>
              <a:gd name="connsiteX3" fmla="*/ 388189 w 1423359"/>
              <a:gd name="connsiteY3" fmla="*/ 326018 h 1472125"/>
              <a:gd name="connsiteX4" fmla="*/ 810883 w 1423359"/>
              <a:gd name="connsiteY4" fmla="*/ 343271 h 1472125"/>
              <a:gd name="connsiteX5" fmla="*/ 1061049 w 1423359"/>
              <a:gd name="connsiteY5" fmla="*/ 1412946 h 1472125"/>
              <a:gd name="connsiteX6" fmla="*/ 1423359 w 1423359"/>
              <a:gd name="connsiteY6" fmla="*/ 1335308 h 1472125"/>
              <a:gd name="connsiteX7" fmla="*/ 1423359 w 1423359"/>
              <a:gd name="connsiteY7" fmla="*/ 1335308 h 14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3359" h="1472125">
                <a:moveTo>
                  <a:pt x="0" y="1352561"/>
                </a:moveTo>
                <a:cubicBezTo>
                  <a:pt x="110706" y="1457516"/>
                  <a:pt x="221412" y="1562471"/>
                  <a:pt x="276046" y="1343935"/>
                </a:cubicBezTo>
                <a:cubicBezTo>
                  <a:pt x="330680" y="1125399"/>
                  <a:pt x="309114" y="210999"/>
                  <a:pt x="327804" y="41346"/>
                </a:cubicBezTo>
                <a:cubicBezTo>
                  <a:pt x="346494" y="-128307"/>
                  <a:pt x="307676" y="275697"/>
                  <a:pt x="388189" y="326018"/>
                </a:cubicBezTo>
                <a:cubicBezTo>
                  <a:pt x="468702" y="376339"/>
                  <a:pt x="698740" y="162116"/>
                  <a:pt x="810883" y="343271"/>
                </a:cubicBezTo>
                <a:cubicBezTo>
                  <a:pt x="923026" y="524426"/>
                  <a:pt x="958970" y="1247607"/>
                  <a:pt x="1061049" y="1412946"/>
                </a:cubicBezTo>
                <a:cubicBezTo>
                  <a:pt x="1163128" y="1578285"/>
                  <a:pt x="1423359" y="1335308"/>
                  <a:pt x="1423359" y="1335308"/>
                </a:cubicBezTo>
                <a:lnTo>
                  <a:pt x="1423359" y="1335308"/>
                </a:lnTo>
              </a:path>
            </a:pathLst>
          </a:custGeom>
          <a:noFill/>
          <a:ln>
            <a:prstDash val="sysDash"/>
          </a:ln>
          <a:effectLst>
            <a:outerShdw blurRad="50800" dist="12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7" name="Freeform 16"/>
          <p:cNvSpPr/>
          <p:nvPr/>
        </p:nvSpPr>
        <p:spPr>
          <a:xfrm>
            <a:off x="6456040" y="4409885"/>
            <a:ext cx="1656184" cy="1472125"/>
          </a:xfrm>
          <a:custGeom>
            <a:avLst/>
            <a:gdLst>
              <a:gd name="connsiteX0" fmla="*/ 0 w 1423359"/>
              <a:gd name="connsiteY0" fmla="*/ 1352561 h 1472125"/>
              <a:gd name="connsiteX1" fmla="*/ 276046 w 1423359"/>
              <a:gd name="connsiteY1" fmla="*/ 1343935 h 1472125"/>
              <a:gd name="connsiteX2" fmla="*/ 327804 w 1423359"/>
              <a:gd name="connsiteY2" fmla="*/ 41346 h 1472125"/>
              <a:gd name="connsiteX3" fmla="*/ 388189 w 1423359"/>
              <a:gd name="connsiteY3" fmla="*/ 326018 h 1472125"/>
              <a:gd name="connsiteX4" fmla="*/ 810883 w 1423359"/>
              <a:gd name="connsiteY4" fmla="*/ 343271 h 1472125"/>
              <a:gd name="connsiteX5" fmla="*/ 1061049 w 1423359"/>
              <a:gd name="connsiteY5" fmla="*/ 1412946 h 1472125"/>
              <a:gd name="connsiteX6" fmla="*/ 1423359 w 1423359"/>
              <a:gd name="connsiteY6" fmla="*/ 1335308 h 1472125"/>
              <a:gd name="connsiteX7" fmla="*/ 1423359 w 1423359"/>
              <a:gd name="connsiteY7" fmla="*/ 1335308 h 14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3359" h="1472125">
                <a:moveTo>
                  <a:pt x="0" y="1352561"/>
                </a:moveTo>
                <a:cubicBezTo>
                  <a:pt x="110706" y="1457516"/>
                  <a:pt x="221412" y="1562471"/>
                  <a:pt x="276046" y="1343935"/>
                </a:cubicBezTo>
                <a:cubicBezTo>
                  <a:pt x="330680" y="1125399"/>
                  <a:pt x="309114" y="210999"/>
                  <a:pt x="327804" y="41346"/>
                </a:cubicBezTo>
                <a:cubicBezTo>
                  <a:pt x="346494" y="-128307"/>
                  <a:pt x="307676" y="275697"/>
                  <a:pt x="388189" y="326018"/>
                </a:cubicBezTo>
                <a:cubicBezTo>
                  <a:pt x="468702" y="376339"/>
                  <a:pt x="698740" y="162116"/>
                  <a:pt x="810883" y="343271"/>
                </a:cubicBezTo>
                <a:cubicBezTo>
                  <a:pt x="923026" y="524426"/>
                  <a:pt x="958970" y="1247607"/>
                  <a:pt x="1061049" y="1412946"/>
                </a:cubicBezTo>
                <a:cubicBezTo>
                  <a:pt x="1163128" y="1578285"/>
                  <a:pt x="1423359" y="1335308"/>
                  <a:pt x="1423359" y="1335308"/>
                </a:cubicBezTo>
                <a:lnTo>
                  <a:pt x="1423359" y="1335308"/>
                </a:lnTo>
              </a:path>
            </a:pathLst>
          </a:custGeom>
          <a:noFill/>
          <a:ln>
            <a:prstDash val="solid"/>
          </a:ln>
          <a:effectLst>
            <a:outerShdw blurRad="50800" dist="12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 name="Freeform 17"/>
          <p:cNvSpPr/>
          <p:nvPr/>
        </p:nvSpPr>
        <p:spPr>
          <a:xfrm>
            <a:off x="3647730" y="1844825"/>
            <a:ext cx="1008111" cy="1472125"/>
          </a:xfrm>
          <a:custGeom>
            <a:avLst/>
            <a:gdLst>
              <a:gd name="connsiteX0" fmla="*/ 0 w 1423359"/>
              <a:gd name="connsiteY0" fmla="*/ 1352561 h 1472125"/>
              <a:gd name="connsiteX1" fmla="*/ 276046 w 1423359"/>
              <a:gd name="connsiteY1" fmla="*/ 1343935 h 1472125"/>
              <a:gd name="connsiteX2" fmla="*/ 327804 w 1423359"/>
              <a:gd name="connsiteY2" fmla="*/ 41346 h 1472125"/>
              <a:gd name="connsiteX3" fmla="*/ 388189 w 1423359"/>
              <a:gd name="connsiteY3" fmla="*/ 326018 h 1472125"/>
              <a:gd name="connsiteX4" fmla="*/ 810883 w 1423359"/>
              <a:gd name="connsiteY4" fmla="*/ 343271 h 1472125"/>
              <a:gd name="connsiteX5" fmla="*/ 1061049 w 1423359"/>
              <a:gd name="connsiteY5" fmla="*/ 1412946 h 1472125"/>
              <a:gd name="connsiteX6" fmla="*/ 1423359 w 1423359"/>
              <a:gd name="connsiteY6" fmla="*/ 1335308 h 1472125"/>
              <a:gd name="connsiteX7" fmla="*/ 1423359 w 1423359"/>
              <a:gd name="connsiteY7" fmla="*/ 1335308 h 14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3359" h="1472125">
                <a:moveTo>
                  <a:pt x="0" y="1352561"/>
                </a:moveTo>
                <a:cubicBezTo>
                  <a:pt x="110706" y="1457516"/>
                  <a:pt x="221412" y="1562471"/>
                  <a:pt x="276046" y="1343935"/>
                </a:cubicBezTo>
                <a:cubicBezTo>
                  <a:pt x="330680" y="1125399"/>
                  <a:pt x="309114" y="210999"/>
                  <a:pt x="327804" y="41346"/>
                </a:cubicBezTo>
                <a:cubicBezTo>
                  <a:pt x="346494" y="-128307"/>
                  <a:pt x="307676" y="275697"/>
                  <a:pt x="388189" y="326018"/>
                </a:cubicBezTo>
                <a:cubicBezTo>
                  <a:pt x="468702" y="376339"/>
                  <a:pt x="698740" y="162116"/>
                  <a:pt x="810883" y="343271"/>
                </a:cubicBezTo>
                <a:cubicBezTo>
                  <a:pt x="923026" y="524426"/>
                  <a:pt x="958970" y="1247607"/>
                  <a:pt x="1061049" y="1412946"/>
                </a:cubicBezTo>
                <a:cubicBezTo>
                  <a:pt x="1163128" y="1578285"/>
                  <a:pt x="1423359" y="1335308"/>
                  <a:pt x="1423359" y="1335308"/>
                </a:cubicBezTo>
                <a:lnTo>
                  <a:pt x="1423359" y="1335308"/>
                </a:lnTo>
              </a:path>
            </a:pathLst>
          </a:custGeom>
          <a:noFill/>
          <a:ln>
            <a:solidFill>
              <a:schemeClr val="bg1">
                <a:lumMod val="60000"/>
                <a:lumOff val="40000"/>
              </a:schemeClr>
            </a:solidFill>
            <a:prstDash val="sysDash"/>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20" name="Freeform 19"/>
          <p:cNvSpPr/>
          <p:nvPr/>
        </p:nvSpPr>
        <p:spPr>
          <a:xfrm>
            <a:off x="3900800" y="2115047"/>
            <a:ext cx="501969" cy="1232452"/>
          </a:xfrm>
          <a:custGeom>
            <a:avLst/>
            <a:gdLst>
              <a:gd name="connsiteX0" fmla="*/ 1037 w 501969"/>
              <a:gd name="connsiteY0" fmla="*/ 0 h 1232452"/>
              <a:gd name="connsiteX1" fmla="*/ 16940 w 501969"/>
              <a:gd name="connsiteY1" fmla="*/ 373711 h 1232452"/>
              <a:gd name="connsiteX2" fmla="*/ 24891 w 501969"/>
              <a:gd name="connsiteY2" fmla="*/ 397565 h 1232452"/>
              <a:gd name="connsiteX3" fmla="*/ 32842 w 501969"/>
              <a:gd name="connsiteY3" fmla="*/ 453224 h 1232452"/>
              <a:gd name="connsiteX4" fmla="*/ 48745 w 501969"/>
              <a:gd name="connsiteY4" fmla="*/ 508883 h 1232452"/>
              <a:gd name="connsiteX5" fmla="*/ 56696 w 501969"/>
              <a:gd name="connsiteY5" fmla="*/ 540689 h 1232452"/>
              <a:gd name="connsiteX6" fmla="*/ 64647 w 501969"/>
              <a:gd name="connsiteY6" fmla="*/ 580445 h 1232452"/>
              <a:gd name="connsiteX7" fmla="*/ 80550 w 501969"/>
              <a:gd name="connsiteY7" fmla="*/ 628153 h 1232452"/>
              <a:gd name="connsiteX8" fmla="*/ 96453 w 501969"/>
              <a:gd name="connsiteY8" fmla="*/ 691763 h 1232452"/>
              <a:gd name="connsiteX9" fmla="*/ 120307 w 501969"/>
              <a:gd name="connsiteY9" fmla="*/ 771276 h 1232452"/>
              <a:gd name="connsiteX10" fmla="*/ 128258 w 501969"/>
              <a:gd name="connsiteY10" fmla="*/ 795130 h 1232452"/>
              <a:gd name="connsiteX11" fmla="*/ 144161 w 501969"/>
              <a:gd name="connsiteY11" fmla="*/ 818984 h 1232452"/>
              <a:gd name="connsiteX12" fmla="*/ 168014 w 501969"/>
              <a:gd name="connsiteY12" fmla="*/ 874643 h 1232452"/>
              <a:gd name="connsiteX13" fmla="*/ 175966 w 501969"/>
              <a:gd name="connsiteY13" fmla="*/ 898497 h 1232452"/>
              <a:gd name="connsiteX14" fmla="*/ 207771 w 501969"/>
              <a:gd name="connsiteY14" fmla="*/ 946205 h 1232452"/>
              <a:gd name="connsiteX15" fmla="*/ 231625 w 501969"/>
              <a:gd name="connsiteY15" fmla="*/ 993913 h 1232452"/>
              <a:gd name="connsiteX16" fmla="*/ 255479 w 501969"/>
              <a:gd name="connsiteY16" fmla="*/ 1041621 h 1232452"/>
              <a:gd name="connsiteX17" fmla="*/ 303187 w 501969"/>
              <a:gd name="connsiteY17" fmla="*/ 1089329 h 1232452"/>
              <a:gd name="connsiteX18" fmla="*/ 350894 w 501969"/>
              <a:gd name="connsiteY18" fmla="*/ 1137036 h 1232452"/>
              <a:gd name="connsiteX19" fmla="*/ 374748 w 501969"/>
              <a:gd name="connsiteY19" fmla="*/ 1144988 h 1232452"/>
              <a:gd name="connsiteX20" fmla="*/ 414505 w 501969"/>
              <a:gd name="connsiteY20" fmla="*/ 1176793 h 1232452"/>
              <a:gd name="connsiteX21" fmla="*/ 454261 w 501969"/>
              <a:gd name="connsiteY21" fmla="*/ 1208598 h 1232452"/>
              <a:gd name="connsiteX22" fmla="*/ 478115 w 501969"/>
              <a:gd name="connsiteY22" fmla="*/ 1224501 h 1232452"/>
              <a:gd name="connsiteX23" fmla="*/ 501969 w 501969"/>
              <a:gd name="connsiteY23" fmla="*/ 1232452 h 123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1969" h="1232452">
                <a:moveTo>
                  <a:pt x="1037" y="0"/>
                </a:moveTo>
                <a:cubicBezTo>
                  <a:pt x="2228" y="48837"/>
                  <a:pt x="-7823" y="262281"/>
                  <a:pt x="16940" y="373711"/>
                </a:cubicBezTo>
                <a:cubicBezTo>
                  <a:pt x="18758" y="381893"/>
                  <a:pt x="22241" y="389614"/>
                  <a:pt x="24891" y="397565"/>
                </a:cubicBezTo>
                <a:cubicBezTo>
                  <a:pt x="27541" y="416118"/>
                  <a:pt x="29489" y="434785"/>
                  <a:pt x="32842" y="453224"/>
                </a:cubicBezTo>
                <a:cubicBezTo>
                  <a:pt x="39056" y="487402"/>
                  <a:pt x="40230" y="479079"/>
                  <a:pt x="48745" y="508883"/>
                </a:cubicBezTo>
                <a:cubicBezTo>
                  <a:pt x="51747" y="519391"/>
                  <a:pt x="54325" y="530021"/>
                  <a:pt x="56696" y="540689"/>
                </a:cubicBezTo>
                <a:cubicBezTo>
                  <a:pt x="59628" y="553882"/>
                  <a:pt x="61091" y="567407"/>
                  <a:pt x="64647" y="580445"/>
                </a:cubicBezTo>
                <a:cubicBezTo>
                  <a:pt x="69058" y="596617"/>
                  <a:pt x="77263" y="611716"/>
                  <a:pt x="80550" y="628153"/>
                </a:cubicBezTo>
                <a:cubicBezTo>
                  <a:pt x="96718" y="708999"/>
                  <a:pt x="80150" y="634704"/>
                  <a:pt x="96453" y="691763"/>
                </a:cubicBezTo>
                <a:cubicBezTo>
                  <a:pt x="120497" y="775916"/>
                  <a:pt x="82499" y="657852"/>
                  <a:pt x="120307" y="771276"/>
                </a:cubicBezTo>
                <a:cubicBezTo>
                  <a:pt x="122957" y="779227"/>
                  <a:pt x="123609" y="788156"/>
                  <a:pt x="128258" y="795130"/>
                </a:cubicBezTo>
                <a:lnTo>
                  <a:pt x="144161" y="818984"/>
                </a:lnTo>
                <a:cubicBezTo>
                  <a:pt x="162805" y="874917"/>
                  <a:pt x="138543" y="805878"/>
                  <a:pt x="168014" y="874643"/>
                </a:cubicBezTo>
                <a:cubicBezTo>
                  <a:pt x="171316" y="882347"/>
                  <a:pt x="171896" y="891170"/>
                  <a:pt x="175966" y="898497"/>
                </a:cubicBezTo>
                <a:cubicBezTo>
                  <a:pt x="185248" y="915204"/>
                  <a:pt x="207771" y="946205"/>
                  <a:pt x="207771" y="946205"/>
                </a:cubicBezTo>
                <a:cubicBezTo>
                  <a:pt x="227756" y="1006162"/>
                  <a:pt x="200797" y="932258"/>
                  <a:pt x="231625" y="993913"/>
                </a:cubicBezTo>
                <a:cubicBezTo>
                  <a:pt x="247415" y="1025493"/>
                  <a:pt x="229434" y="1012321"/>
                  <a:pt x="255479" y="1041621"/>
                </a:cubicBezTo>
                <a:cubicBezTo>
                  <a:pt x="270420" y="1058430"/>
                  <a:pt x="287284" y="1073426"/>
                  <a:pt x="303187" y="1089329"/>
                </a:cubicBezTo>
                <a:lnTo>
                  <a:pt x="350894" y="1137036"/>
                </a:lnTo>
                <a:cubicBezTo>
                  <a:pt x="356821" y="1142963"/>
                  <a:pt x="366797" y="1142337"/>
                  <a:pt x="374748" y="1144988"/>
                </a:cubicBezTo>
                <a:cubicBezTo>
                  <a:pt x="420326" y="1213353"/>
                  <a:pt x="359636" y="1132898"/>
                  <a:pt x="414505" y="1176793"/>
                </a:cubicBezTo>
                <a:cubicBezTo>
                  <a:pt x="465884" y="1217896"/>
                  <a:pt x="394303" y="1188613"/>
                  <a:pt x="454261" y="1208598"/>
                </a:cubicBezTo>
                <a:cubicBezTo>
                  <a:pt x="462212" y="1213899"/>
                  <a:pt x="469568" y="1220227"/>
                  <a:pt x="478115" y="1224501"/>
                </a:cubicBezTo>
                <a:cubicBezTo>
                  <a:pt x="485612" y="1228249"/>
                  <a:pt x="501969" y="1232452"/>
                  <a:pt x="501969" y="123245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1" name="Freeform 20"/>
          <p:cNvSpPr/>
          <p:nvPr/>
        </p:nvSpPr>
        <p:spPr>
          <a:xfrm>
            <a:off x="6528049" y="1875375"/>
            <a:ext cx="1080120" cy="1472125"/>
          </a:xfrm>
          <a:custGeom>
            <a:avLst/>
            <a:gdLst>
              <a:gd name="connsiteX0" fmla="*/ 0 w 1423359"/>
              <a:gd name="connsiteY0" fmla="*/ 1352561 h 1472125"/>
              <a:gd name="connsiteX1" fmla="*/ 276046 w 1423359"/>
              <a:gd name="connsiteY1" fmla="*/ 1343935 h 1472125"/>
              <a:gd name="connsiteX2" fmla="*/ 327804 w 1423359"/>
              <a:gd name="connsiteY2" fmla="*/ 41346 h 1472125"/>
              <a:gd name="connsiteX3" fmla="*/ 388189 w 1423359"/>
              <a:gd name="connsiteY3" fmla="*/ 326018 h 1472125"/>
              <a:gd name="connsiteX4" fmla="*/ 810883 w 1423359"/>
              <a:gd name="connsiteY4" fmla="*/ 343271 h 1472125"/>
              <a:gd name="connsiteX5" fmla="*/ 1061049 w 1423359"/>
              <a:gd name="connsiteY5" fmla="*/ 1412946 h 1472125"/>
              <a:gd name="connsiteX6" fmla="*/ 1423359 w 1423359"/>
              <a:gd name="connsiteY6" fmla="*/ 1335308 h 1472125"/>
              <a:gd name="connsiteX7" fmla="*/ 1423359 w 1423359"/>
              <a:gd name="connsiteY7" fmla="*/ 1335308 h 14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3359" h="1472125">
                <a:moveTo>
                  <a:pt x="0" y="1352561"/>
                </a:moveTo>
                <a:cubicBezTo>
                  <a:pt x="110706" y="1457516"/>
                  <a:pt x="221412" y="1562471"/>
                  <a:pt x="276046" y="1343935"/>
                </a:cubicBezTo>
                <a:cubicBezTo>
                  <a:pt x="330680" y="1125399"/>
                  <a:pt x="309114" y="210999"/>
                  <a:pt x="327804" y="41346"/>
                </a:cubicBezTo>
                <a:cubicBezTo>
                  <a:pt x="346494" y="-128307"/>
                  <a:pt x="307676" y="275697"/>
                  <a:pt x="388189" y="326018"/>
                </a:cubicBezTo>
                <a:cubicBezTo>
                  <a:pt x="468702" y="376339"/>
                  <a:pt x="698740" y="162116"/>
                  <a:pt x="810883" y="343271"/>
                </a:cubicBezTo>
                <a:cubicBezTo>
                  <a:pt x="923026" y="524426"/>
                  <a:pt x="958970" y="1247607"/>
                  <a:pt x="1061049" y="1412946"/>
                </a:cubicBezTo>
                <a:cubicBezTo>
                  <a:pt x="1163128" y="1578285"/>
                  <a:pt x="1423359" y="1335308"/>
                  <a:pt x="1423359" y="1335308"/>
                </a:cubicBezTo>
                <a:lnTo>
                  <a:pt x="1423359" y="1335308"/>
                </a:lnTo>
              </a:path>
            </a:pathLst>
          </a:custGeom>
          <a:noFill/>
          <a:ln>
            <a:solidFill>
              <a:schemeClr val="bg1">
                <a:lumMod val="60000"/>
                <a:lumOff val="40000"/>
              </a:schemeClr>
            </a:solidFill>
            <a:prstDash val="sysDash"/>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4" name="Freeform 23"/>
          <p:cNvSpPr/>
          <p:nvPr/>
        </p:nvSpPr>
        <p:spPr>
          <a:xfrm>
            <a:off x="6528048" y="4405788"/>
            <a:ext cx="1423359" cy="1472125"/>
          </a:xfrm>
          <a:custGeom>
            <a:avLst/>
            <a:gdLst>
              <a:gd name="connsiteX0" fmla="*/ 0 w 1423359"/>
              <a:gd name="connsiteY0" fmla="*/ 1352561 h 1472125"/>
              <a:gd name="connsiteX1" fmla="*/ 276046 w 1423359"/>
              <a:gd name="connsiteY1" fmla="*/ 1343935 h 1472125"/>
              <a:gd name="connsiteX2" fmla="*/ 327804 w 1423359"/>
              <a:gd name="connsiteY2" fmla="*/ 41346 h 1472125"/>
              <a:gd name="connsiteX3" fmla="*/ 388189 w 1423359"/>
              <a:gd name="connsiteY3" fmla="*/ 326018 h 1472125"/>
              <a:gd name="connsiteX4" fmla="*/ 810883 w 1423359"/>
              <a:gd name="connsiteY4" fmla="*/ 343271 h 1472125"/>
              <a:gd name="connsiteX5" fmla="*/ 1061049 w 1423359"/>
              <a:gd name="connsiteY5" fmla="*/ 1412946 h 1472125"/>
              <a:gd name="connsiteX6" fmla="*/ 1423359 w 1423359"/>
              <a:gd name="connsiteY6" fmla="*/ 1335308 h 1472125"/>
              <a:gd name="connsiteX7" fmla="*/ 1423359 w 1423359"/>
              <a:gd name="connsiteY7" fmla="*/ 1335308 h 14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3359" h="1472125">
                <a:moveTo>
                  <a:pt x="0" y="1352561"/>
                </a:moveTo>
                <a:cubicBezTo>
                  <a:pt x="110706" y="1457516"/>
                  <a:pt x="221412" y="1562471"/>
                  <a:pt x="276046" y="1343935"/>
                </a:cubicBezTo>
                <a:cubicBezTo>
                  <a:pt x="330680" y="1125399"/>
                  <a:pt x="309114" y="210999"/>
                  <a:pt x="327804" y="41346"/>
                </a:cubicBezTo>
                <a:cubicBezTo>
                  <a:pt x="346494" y="-128307"/>
                  <a:pt x="307676" y="275697"/>
                  <a:pt x="388189" y="326018"/>
                </a:cubicBezTo>
                <a:cubicBezTo>
                  <a:pt x="468702" y="376339"/>
                  <a:pt x="698740" y="162116"/>
                  <a:pt x="810883" y="343271"/>
                </a:cubicBezTo>
                <a:cubicBezTo>
                  <a:pt x="923026" y="524426"/>
                  <a:pt x="958970" y="1247607"/>
                  <a:pt x="1061049" y="1412946"/>
                </a:cubicBezTo>
                <a:cubicBezTo>
                  <a:pt x="1163128" y="1578285"/>
                  <a:pt x="1423359" y="1335308"/>
                  <a:pt x="1423359" y="1335308"/>
                </a:cubicBezTo>
                <a:lnTo>
                  <a:pt x="1423359" y="1335308"/>
                </a:lnTo>
              </a:path>
            </a:pathLst>
          </a:custGeom>
          <a:noFill/>
          <a:ln>
            <a:prstDash val="sysDash"/>
          </a:ln>
          <a:effectLst>
            <a:outerShdw blurRad="50800" dist="12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7" name="TextBox 26"/>
          <p:cNvSpPr txBox="1"/>
          <p:nvPr/>
        </p:nvSpPr>
        <p:spPr>
          <a:xfrm>
            <a:off x="1991544" y="2580887"/>
            <a:ext cx="1512168" cy="584775"/>
          </a:xfrm>
          <a:prstGeom prst="rect">
            <a:avLst/>
          </a:prstGeom>
          <a:noFill/>
        </p:spPr>
        <p:txBody>
          <a:bodyPr wrap="square" rtlCol="0">
            <a:spAutoFit/>
          </a:bodyPr>
          <a:lstStyle/>
          <a:p>
            <a:r>
              <a:rPr lang="en-GB" dirty="0">
                <a:effectLst>
                  <a:outerShdw blurRad="38100" dist="38100" dir="2700000" algn="tl">
                    <a:srgbClr val="000000">
                      <a:alpha val="43137"/>
                    </a:srgbClr>
                  </a:outerShdw>
                </a:effectLst>
              </a:rPr>
              <a:t>ATRIUM</a:t>
            </a:r>
          </a:p>
          <a:p>
            <a:r>
              <a:rPr lang="en-GB" sz="1400" dirty="0">
                <a:effectLst>
                  <a:outerShdw blurRad="38100" dist="38100" dir="2700000" algn="tl">
                    <a:srgbClr val="000000">
                      <a:alpha val="43137"/>
                    </a:srgbClr>
                  </a:outerShdw>
                </a:effectLst>
              </a:rPr>
              <a:t>600-1000 BPM</a:t>
            </a:r>
          </a:p>
        </p:txBody>
      </p:sp>
      <p:sp>
        <p:nvSpPr>
          <p:cNvPr id="28" name="TextBox 27"/>
          <p:cNvSpPr txBox="1"/>
          <p:nvPr/>
        </p:nvSpPr>
        <p:spPr>
          <a:xfrm>
            <a:off x="1991544" y="4957183"/>
            <a:ext cx="1512168" cy="861774"/>
          </a:xfrm>
          <a:prstGeom prst="rect">
            <a:avLst/>
          </a:prstGeom>
          <a:noFill/>
        </p:spPr>
        <p:txBody>
          <a:bodyPr wrap="square" rtlCol="0">
            <a:spAutoFit/>
          </a:bodyPr>
          <a:lstStyle/>
          <a:p>
            <a:r>
              <a:rPr lang="en-GB" dirty="0">
                <a:effectLst>
                  <a:outerShdw blurRad="38100" dist="38100" dir="2700000" algn="tl">
                    <a:srgbClr val="000000">
                      <a:alpha val="43137"/>
                    </a:srgbClr>
                  </a:outerShdw>
                </a:effectLst>
              </a:rPr>
              <a:t>VENTRICLE</a:t>
            </a:r>
          </a:p>
          <a:p>
            <a:r>
              <a:rPr lang="en-GB" sz="1400" dirty="0">
                <a:effectLst>
                  <a:outerShdw blurRad="38100" dist="38100" dir="2700000" algn="tl">
                    <a:srgbClr val="000000">
                      <a:alpha val="43137"/>
                    </a:srgbClr>
                  </a:outerShdw>
                </a:effectLst>
              </a:rPr>
              <a:t>100-160 BPM</a:t>
            </a:r>
          </a:p>
          <a:p>
            <a:endParaRPr lang="en-GB" dirty="0">
              <a:solidFill>
                <a:srgbClr val="FFFFFF"/>
              </a:solidFill>
              <a:effectLst>
                <a:outerShdw blurRad="38100" dist="38100" dir="2700000" algn="tl">
                  <a:srgbClr val="000000">
                    <a:alpha val="43137"/>
                  </a:srgbClr>
                </a:outerShdw>
              </a:effectLst>
            </a:endParaRPr>
          </a:p>
        </p:txBody>
      </p:sp>
      <p:cxnSp>
        <p:nvCxnSpPr>
          <p:cNvPr id="31" name="Straight Connector 30"/>
          <p:cNvCxnSpPr/>
          <p:nvPr/>
        </p:nvCxnSpPr>
        <p:spPr>
          <a:xfrm>
            <a:off x="1991544" y="1628800"/>
            <a:ext cx="504056" cy="0"/>
          </a:xfrm>
          <a:prstGeom prst="line">
            <a:avLst/>
          </a:prstGeom>
          <a:ln>
            <a:solidFill>
              <a:schemeClr val="bg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729172" y="1843432"/>
            <a:ext cx="5040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495600" y="1484785"/>
            <a:ext cx="1232288" cy="276999"/>
          </a:xfrm>
          <a:prstGeom prst="rect">
            <a:avLst/>
          </a:prstGeom>
          <a:noFill/>
        </p:spPr>
        <p:txBody>
          <a:bodyPr wrap="square" rtlCol="0">
            <a:spAutoFit/>
          </a:bodyPr>
          <a:lstStyle/>
          <a:p>
            <a:r>
              <a:rPr lang="en-GB" sz="1200" dirty="0">
                <a:solidFill>
                  <a:srgbClr val="FFFFFF"/>
                </a:solidFill>
              </a:rPr>
              <a:t>Normal</a:t>
            </a:r>
          </a:p>
        </p:txBody>
      </p:sp>
      <p:sp>
        <p:nvSpPr>
          <p:cNvPr id="35" name="TextBox 34"/>
          <p:cNvSpPr txBox="1"/>
          <p:nvPr/>
        </p:nvSpPr>
        <p:spPr>
          <a:xfrm>
            <a:off x="2495600" y="1711842"/>
            <a:ext cx="1232288" cy="276999"/>
          </a:xfrm>
          <a:prstGeom prst="rect">
            <a:avLst/>
          </a:prstGeom>
          <a:noFill/>
        </p:spPr>
        <p:txBody>
          <a:bodyPr wrap="square" rtlCol="0">
            <a:spAutoFit/>
          </a:bodyPr>
          <a:lstStyle/>
          <a:p>
            <a:r>
              <a:rPr lang="en-GB" sz="1200" dirty="0">
                <a:solidFill>
                  <a:srgbClr val="FFFFFF"/>
                </a:solidFill>
              </a:rPr>
              <a:t>AF</a:t>
            </a:r>
          </a:p>
        </p:txBody>
      </p:sp>
      <p:sp>
        <p:nvSpPr>
          <p:cNvPr id="36" name="TextBox 35"/>
          <p:cNvSpPr txBox="1"/>
          <p:nvPr/>
        </p:nvSpPr>
        <p:spPr>
          <a:xfrm>
            <a:off x="8400256" y="2568698"/>
            <a:ext cx="2267744" cy="584775"/>
          </a:xfrm>
          <a:prstGeom prst="rect">
            <a:avLst/>
          </a:prstGeom>
          <a:noFill/>
        </p:spPr>
        <p:txBody>
          <a:bodyPr wrap="square" rtlCol="0">
            <a:spAutoFit/>
          </a:bodyPr>
          <a:lstStyle/>
          <a:p>
            <a:r>
              <a:rPr lang="en-GB" sz="1600" dirty="0">
                <a:effectLst>
                  <a:outerShdw blurRad="38100" dist="38100" dir="2700000" algn="tl">
                    <a:srgbClr val="000000">
                      <a:alpha val="43137"/>
                    </a:srgbClr>
                  </a:outerShdw>
                </a:effectLst>
              </a:rPr>
              <a:t>During </a:t>
            </a:r>
            <a:r>
              <a:rPr lang="en-GB" sz="1600" dirty="0" err="1">
                <a:effectLst>
                  <a:outerShdw blurRad="38100" dist="38100" dir="2700000" algn="tl">
                    <a:srgbClr val="000000">
                      <a:alpha val="43137"/>
                    </a:srgbClr>
                  </a:outerShdw>
                </a:effectLst>
              </a:rPr>
              <a:t>Vernakalant</a:t>
            </a:r>
            <a:r>
              <a:rPr lang="en-GB" sz="1600" dirty="0">
                <a:effectLst>
                  <a:outerShdw blurRad="38100" dist="38100" dir="2700000" algn="tl">
                    <a:srgbClr val="000000">
                      <a:alpha val="43137"/>
                    </a:srgbClr>
                  </a:outerShdw>
                </a:effectLst>
              </a:rPr>
              <a:t> infusion</a:t>
            </a:r>
          </a:p>
        </p:txBody>
      </p:sp>
      <p:sp>
        <p:nvSpPr>
          <p:cNvPr id="38" name="TextBox 37"/>
          <p:cNvSpPr txBox="1"/>
          <p:nvPr/>
        </p:nvSpPr>
        <p:spPr>
          <a:xfrm>
            <a:off x="6384032" y="2780929"/>
            <a:ext cx="576064" cy="307777"/>
          </a:xfrm>
          <a:prstGeom prst="rect">
            <a:avLst/>
          </a:prstGeom>
          <a:noFill/>
        </p:spPr>
        <p:txBody>
          <a:bodyPr wrap="square" rtlCol="0">
            <a:spAutoFit/>
          </a:bodyPr>
          <a:lstStyle/>
          <a:p>
            <a:r>
              <a:rPr lang="en-GB" sz="1400" dirty="0"/>
              <a:t>I</a:t>
            </a:r>
            <a:r>
              <a:rPr lang="en-GB" sz="1400" baseline="-25000" dirty="0"/>
              <a:t>NA</a:t>
            </a:r>
          </a:p>
        </p:txBody>
      </p:sp>
      <p:sp>
        <p:nvSpPr>
          <p:cNvPr id="40" name="TextBox 39"/>
          <p:cNvSpPr txBox="1"/>
          <p:nvPr/>
        </p:nvSpPr>
        <p:spPr>
          <a:xfrm>
            <a:off x="6944516" y="1844825"/>
            <a:ext cx="576064" cy="307777"/>
          </a:xfrm>
          <a:prstGeom prst="rect">
            <a:avLst/>
          </a:prstGeom>
          <a:noFill/>
        </p:spPr>
        <p:txBody>
          <a:bodyPr wrap="square" rtlCol="0">
            <a:spAutoFit/>
          </a:bodyPr>
          <a:lstStyle/>
          <a:p>
            <a:r>
              <a:rPr lang="en-GB" sz="1400" dirty="0"/>
              <a:t>I</a:t>
            </a:r>
            <a:r>
              <a:rPr lang="en-GB" sz="1400" baseline="-25000" dirty="0"/>
              <a:t>TO</a:t>
            </a:r>
          </a:p>
        </p:txBody>
      </p:sp>
      <p:sp>
        <p:nvSpPr>
          <p:cNvPr id="41" name="TextBox 40"/>
          <p:cNvSpPr txBox="1"/>
          <p:nvPr/>
        </p:nvSpPr>
        <p:spPr>
          <a:xfrm>
            <a:off x="7392144" y="2833192"/>
            <a:ext cx="576064" cy="307777"/>
          </a:xfrm>
          <a:prstGeom prst="rect">
            <a:avLst/>
          </a:prstGeom>
          <a:noFill/>
        </p:spPr>
        <p:txBody>
          <a:bodyPr wrap="square" rtlCol="0">
            <a:spAutoFit/>
          </a:bodyPr>
          <a:lstStyle/>
          <a:p>
            <a:r>
              <a:rPr lang="en-GB" sz="1400" dirty="0"/>
              <a:t>I</a:t>
            </a:r>
            <a:r>
              <a:rPr lang="en-GB" sz="1400" baseline="-25000" dirty="0"/>
              <a:t>ACH</a:t>
            </a:r>
          </a:p>
        </p:txBody>
      </p:sp>
      <p:sp>
        <p:nvSpPr>
          <p:cNvPr id="42" name="TextBox 41"/>
          <p:cNvSpPr txBox="1"/>
          <p:nvPr/>
        </p:nvSpPr>
        <p:spPr>
          <a:xfrm>
            <a:off x="8436260" y="4973750"/>
            <a:ext cx="2052228" cy="584775"/>
          </a:xfrm>
          <a:prstGeom prst="rect">
            <a:avLst/>
          </a:prstGeom>
          <a:noFill/>
        </p:spPr>
        <p:txBody>
          <a:bodyPr wrap="square" rtlCol="0">
            <a:spAutoFit/>
          </a:bodyPr>
          <a:lstStyle/>
          <a:p>
            <a:r>
              <a:rPr lang="en-GB" sz="1600" dirty="0">
                <a:effectLst>
                  <a:outerShdw blurRad="38100" dist="38100" dir="2700000" algn="tl">
                    <a:srgbClr val="000000">
                      <a:alpha val="43137"/>
                    </a:srgbClr>
                  </a:outerShdw>
                </a:effectLst>
              </a:rPr>
              <a:t>During </a:t>
            </a:r>
            <a:r>
              <a:rPr lang="en-GB" sz="1600" dirty="0" err="1">
                <a:effectLst>
                  <a:outerShdw blurRad="38100" dist="38100" dir="2700000" algn="tl">
                    <a:srgbClr val="000000">
                      <a:alpha val="43137"/>
                    </a:srgbClr>
                  </a:outerShdw>
                </a:effectLst>
              </a:rPr>
              <a:t>Vernakalant</a:t>
            </a:r>
            <a:r>
              <a:rPr lang="en-GB" sz="1600" dirty="0">
                <a:effectLst>
                  <a:outerShdw blurRad="38100" dist="38100" dir="2700000" algn="tl">
                    <a:srgbClr val="000000">
                      <a:alpha val="43137"/>
                    </a:srgbClr>
                  </a:outerShdw>
                </a:effectLst>
              </a:rPr>
              <a:t> infusion</a:t>
            </a:r>
          </a:p>
        </p:txBody>
      </p:sp>
      <p:sp>
        <p:nvSpPr>
          <p:cNvPr id="43" name="TextBox 42"/>
          <p:cNvSpPr txBox="1"/>
          <p:nvPr/>
        </p:nvSpPr>
        <p:spPr>
          <a:xfrm>
            <a:off x="3287688" y="3573017"/>
            <a:ext cx="2520280" cy="307777"/>
          </a:xfrm>
          <a:prstGeom prst="rect">
            <a:avLst/>
          </a:prstGeom>
          <a:noFill/>
        </p:spPr>
        <p:txBody>
          <a:bodyPr wrap="square" rtlCol="0">
            <a:spAutoFit/>
          </a:bodyPr>
          <a:lstStyle/>
          <a:p>
            <a:r>
              <a:rPr lang="en-GB" sz="1400" dirty="0">
                <a:effectLst>
                  <a:outerShdw blurRad="38100" dist="38100" dir="2700000" algn="tl">
                    <a:srgbClr val="000000">
                      <a:alpha val="43137"/>
                    </a:srgbClr>
                  </a:outerShdw>
                </a:effectLst>
              </a:rPr>
              <a:t>Shortened Refractory Period</a:t>
            </a:r>
          </a:p>
        </p:txBody>
      </p:sp>
      <p:sp>
        <p:nvSpPr>
          <p:cNvPr id="45" name="TextBox 44"/>
          <p:cNvSpPr txBox="1"/>
          <p:nvPr/>
        </p:nvSpPr>
        <p:spPr>
          <a:xfrm>
            <a:off x="7176120" y="2160494"/>
            <a:ext cx="576064" cy="307777"/>
          </a:xfrm>
          <a:prstGeom prst="rect">
            <a:avLst/>
          </a:prstGeom>
          <a:noFill/>
        </p:spPr>
        <p:txBody>
          <a:bodyPr wrap="square" rtlCol="0">
            <a:spAutoFit/>
          </a:bodyPr>
          <a:lstStyle/>
          <a:p>
            <a:r>
              <a:rPr lang="en-GB" sz="1400" dirty="0"/>
              <a:t>I</a:t>
            </a:r>
            <a:r>
              <a:rPr lang="en-GB" sz="1400" baseline="-25000" dirty="0"/>
              <a:t>KUR</a:t>
            </a:r>
          </a:p>
        </p:txBody>
      </p:sp>
      <p:sp>
        <p:nvSpPr>
          <p:cNvPr id="48" name="TextBox 47"/>
          <p:cNvSpPr txBox="1"/>
          <p:nvPr/>
        </p:nvSpPr>
        <p:spPr>
          <a:xfrm>
            <a:off x="7536160" y="4921424"/>
            <a:ext cx="576064" cy="307777"/>
          </a:xfrm>
          <a:prstGeom prst="rect">
            <a:avLst/>
          </a:prstGeom>
          <a:noFill/>
        </p:spPr>
        <p:txBody>
          <a:bodyPr wrap="square" rtlCol="0">
            <a:spAutoFit/>
          </a:bodyPr>
          <a:lstStyle/>
          <a:p>
            <a:r>
              <a:rPr lang="en-GB" sz="1400" dirty="0"/>
              <a:t>I</a:t>
            </a:r>
            <a:r>
              <a:rPr lang="en-GB" sz="1400" baseline="-25000" dirty="0"/>
              <a:t>KR</a:t>
            </a:r>
          </a:p>
        </p:txBody>
      </p:sp>
      <p:sp>
        <p:nvSpPr>
          <p:cNvPr id="49" name="TextBox 48"/>
          <p:cNvSpPr txBox="1"/>
          <p:nvPr/>
        </p:nvSpPr>
        <p:spPr>
          <a:xfrm>
            <a:off x="6229552" y="3573015"/>
            <a:ext cx="3070804" cy="307777"/>
          </a:xfrm>
          <a:prstGeom prst="rect">
            <a:avLst/>
          </a:prstGeom>
          <a:noFill/>
        </p:spPr>
        <p:txBody>
          <a:bodyPr wrap="square" rtlCol="0">
            <a:spAutoFit/>
          </a:bodyPr>
          <a:lstStyle/>
          <a:p>
            <a:r>
              <a:rPr lang="en-GB" sz="1400" dirty="0">
                <a:effectLst>
                  <a:outerShdw blurRad="38100" dist="38100" dir="2700000" algn="tl">
                    <a:srgbClr val="000000">
                      <a:alpha val="43137"/>
                    </a:srgbClr>
                  </a:outerShdw>
                </a:effectLst>
              </a:rPr>
              <a:t>Prolongation</a:t>
            </a:r>
            <a:r>
              <a:rPr lang="en-GB" sz="1400" dirty="0">
                <a:solidFill>
                  <a:srgbClr val="FFFFFF"/>
                </a:solidFill>
                <a:effectLst>
                  <a:outerShdw blurRad="38100" dist="38100" dir="2700000" algn="tl">
                    <a:srgbClr val="000000">
                      <a:alpha val="43137"/>
                    </a:srgbClr>
                  </a:outerShdw>
                </a:effectLst>
              </a:rPr>
              <a:t> </a:t>
            </a:r>
            <a:r>
              <a:rPr lang="en-GB" sz="1400" dirty="0">
                <a:effectLst>
                  <a:outerShdw blurRad="38100" dist="38100" dir="2700000" algn="tl">
                    <a:srgbClr val="000000">
                      <a:alpha val="43137"/>
                    </a:srgbClr>
                  </a:outerShdw>
                </a:effectLst>
              </a:rPr>
              <a:t>of</a:t>
            </a:r>
            <a:r>
              <a:rPr lang="en-GB" sz="1400" dirty="0">
                <a:solidFill>
                  <a:srgbClr val="FFFFFF"/>
                </a:solidFill>
                <a:effectLst>
                  <a:outerShdw blurRad="38100" dist="38100" dir="2700000" algn="tl">
                    <a:srgbClr val="000000">
                      <a:alpha val="43137"/>
                    </a:srgbClr>
                  </a:outerShdw>
                </a:effectLst>
              </a:rPr>
              <a:t> </a:t>
            </a:r>
            <a:r>
              <a:rPr lang="en-GB" sz="1400" dirty="0">
                <a:effectLst>
                  <a:outerShdw blurRad="38100" dist="38100" dir="2700000" algn="tl">
                    <a:srgbClr val="000000">
                      <a:alpha val="43137"/>
                    </a:srgbClr>
                  </a:outerShdw>
                </a:effectLst>
              </a:rPr>
              <a:t>Refractory</a:t>
            </a:r>
            <a:r>
              <a:rPr lang="en-GB" sz="1400" dirty="0">
                <a:solidFill>
                  <a:srgbClr val="FFFFFF"/>
                </a:solidFill>
                <a:effectLst>
                  <a:outerShdw blurRad="38100" dist="38100" dir="2700000" algn="tl">
                    <a:srgbClr val="000000">
                      <a:alpha val="43137"/>
                    </a:srgbClr>
                  </a:outerShdw>
                </a:effectLst>
              </a:rPr>
              <a:t> </a:t>
            </a:r>
            <a:r>
              <a:rPr lang="en-GB" sz="1400" dirty="0">
                <a:effectLst>
                  <a:outerShdw blurRad="38100" dist="38100" dir="2700000" algn="tl">
                    <a:srgbClr val="000000">
                      <a:alpha val="43137"/>
                    </a:srgbClr>
                  </a:outerShdw>
                </a:effectLst>
              </a:rPr>
              <a:t>Period</a:t>
            </a:r>
          </a:p>
        </p:txBody>
      </p:sp>
      <p:sp>
        <p:nvSpPr>
          <p:cNvPr id="50" name="TextBox 49"/>
          <p:cNvSpPr txBox="1"/>
          <p:nvPr/>
        </p:nvSpPr>
        <p:spPr>
          <a:xfrm>
            <a:off x="6023992" y="6165304"/>
            <a:ext cx="3466848" cy="523220"/>
          </a:xfrm>
          <a:prstGeom prst="rect">
            <a:avLst/>
          </a:prstGeom>
          <a:noFill/>
        </p:spPr>
        <p:txBody>
          <a:bodyPr wrap="square" rtlCol="0">
            <a:spAutoFit/>
          </a:bodyPr>
          <a:lstStyle/>
          <a:p>
            <a:r>
              <a:rPr lang="en-GB" sz="1400" dirty="0"/>
              <a:t>Minor prolongation of Refractory Period</a:t>
            </a:r>
          </a:p>
          <a:p>
            <a:r>
              <a:rPr lang="en-GB" sz="1400" dirty="0"/>
              <a:t>	(QRS &amp; QT) </a:t>
            </a:r>
          </a:p>
        </p:txBody>
      </p:sp>
      <p:sp>
        <p:nvSpPr>
          <p:cNvPr id="55" name="Freeform 54"/>
          <p:cNvSpPr/>
          <p:nvPr/>
        </p:nvSpPr>
        <p:spPr>
          <a:xfrm>
            <a:off x="6774161" y="2028825"/>
            <a:ext cx="639971" cy="1314450"/>
          </a:xfrm>
          <a:custGeom>
            <a:avLst/>
            <a:gdLst>
              <a:gd name="connsiteX0" fmla="*/ 0 w 762000"/>
              <a:gd name="connsiteY0" fmla="*/ 0 h 1314450"/>
              <a:gd name="connsiteX1" fmla="*/ 28575 w 762000"/>
              <a:gd name="connsiteY1" fmla="*/ 123825 h 1314450"/>
              <a:gd name="connsiteX2" fmla="*/ 57150 w 762000"/>
              <a:gd name="connsiteY2" fmla="*/ 180975 h 1314450"/>
              <a:gd name="connsiteX3" fmla="*/ 85725 w 762000"/>
              <a:gd name="connsiteY3" fmla="*/ 200025 h 1314450"/>
              <a:gd name="connsiteX4" fmla="*/ 133350 w 762000"/>
              <a:gd name="connsiteY4" fmla="*/ 238125 h 1314450"/>
              <a:gd name="connsiteX5" fmla="*/ 161925 w 762000"/>
              <a:gd name="connsiteY5" fmla="*/ 266700 h 1314450"/>
              <a:gd name="connsiteX6" fmla="*/ 219075 w 762000"/>
              <a:gd name="connsiteY6" fmla="*/ 304800 h 1314450"/>
              <a:gd name="connsiteX7" fmla="*/ 247650 w 762000"/>
              <a:gd name="connsiteY7" fmla="*/ 323850 h 1314450"/>
              <a:gd name="connsiteX8" fmla="*/ 276225 w 762000"/>
              <a:gd name="connsiteY8" fmla="*/ 333375 h 1314450"/>
              <a:gd name="connsiteX9" fmla="*/ 314325 w 762000"/>
              <a:gd name="connsiteY9" fmla="*/ 381000 h 1314450"/>
              <a:gd name="connsiteX10" fmla="*/ 361950 w 762000"/>
              <a:gd name="connsiteY10" fmla="*/ 466725 h 1314450"/>
              <a:gd name="connsiteX11" fmla="*/ 381000 w 762000"/>
              <a:gd name="connsiteY11" fmla="*/ 495300 h 1314450"/>
              <a:gd name="connsiteX12" fmla="*/ 400050 w 762000"/>
              <a:gd name="connsiteY12" fmla="*/ 552450 h 1314450"/>
              <a:gd name="connsiteX13" fmla="*/ 447675 w 762000"/>
              <a:gd name="connsiteY13" fmla="*/ 695325 h 1314450"/>
              <a:gd name="connsiteX14" fmla="*/ 485775 w 762000"/>
              <a:gd name="connsiteY14" fmla="*/ 752475 h 1314450"/>
              <a:gd name="connsiteX15" fmla="*/ 514350 w 762000"/>
              <a:gd name="connsiteY15" fmla="*/ 809625 h 1314450"/>
              <a:gd name="connsiteX16" fmla="*/ 533400 w 762000"/>
              <a:gd name="connsiteY16" fmla="*/ 866775 h 1314450"/>
              <a:gd name="connsiteX17" fmla="*/ 552450 w 762000"/>
              <a:gd name="connsiteY17" fmla="*/ 895350 h 1314450"/>
              <a:gd name="connsiteX18" fmla="*/ 581025 w 762000"/>
              <a:gd name="connsiteY18" fmla="*/ 952500 h 1314450"/>
              <a:gd name="connsiteX19" fmla="*/ 600075 w 762000"/>
              <a:gd name="connsiteY19" fmla="*/ 1019175 h 1314450"/>
              <a:gd name="connsiteX20" fmla="*/ 619125 w 762000"/>
              <a:gd name="connsiteY20" fmla="*/ 1047750 h 1314450"/>
              <a:gd name="connsiteX21" fmla="*/ 638175 w 762000"/>
              <a:gd name="connsiteY21" fmla="*/ 1104900 h 1314450"/>
              <a:gd name="connsiteX22" fmla="*/ 657225 w 762000"/>
              <a:gd name="connsiteY22" fmla="*/ 1162050 h 1314450"/>
              <a:gd name="connsiteX23" fmla="*/ 666750 w 762000"/>
              <a:gd name="connsiteY23" fmla="*/ 1190625 h 1314450"/>
              <a:gd name="connsiteX24" fmla="*/ 685800 w 762000"/>
              <a:gd name="connsiteY24" fmla="*/ 1219200 h 1314450"/>
              <a:gd name="connsiteX25" fmla="*/ 695325 w 762000"/>
              <a:gd name="connsiteY25" fmla="*/ 1247775 h 1314450"/>
              <a:gd name="connsiteX26" fmla="*/ 723900 w 762000"/>
              <a:gd name="connsiteY26" fmla="*/ 1266825 h 1314450"/>
              <a:gd name="connsiteX27" fmla="*/ 733425 w 762000"/>
              <a:gd name="connsiteY27" fmla="*/ 1295400 h 1314450"/>
              <a:gd name="connsiteX28" fmla="*/ 762000 w 762000"/>
              <a:gd name="connsiteY28" fmla="*/ 131445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000" h="1314450">
                <a:moveTo>
                  <a:pt x="0" y="0"/>
                </a:moveTo>
                <a:cubicBezTo>
                  <a:pt x="12365" y="86554"/>
                  <a:pt x="2425" y="45376"/>
                  <a:pt x="28575" y="123825"/>
                </a:cubicBezTo>
                <a:cubicBezTo>
                  <a:pt x="36322" y="147066"/>
                  <a:pt x="38686" y="162511"/>
                  <a:pt x="57150" y="180975"/>
                </a:cubicBezTo>
                <a:cubicBezTo>
                  <a:pt x="65245" y="189070"/>
                  <a:pt x="76200" y="193675"/>
                  <a:pt x="85725" y="200025"/>
                </a:cubicBezTo>
                <a:cubicBezTo>
                  <a:pt x="128330" y="263932"/>
                  <a:pt x="78141" y="201319"/>
                  <a:pt x="133350" y="238125"/>
                </a:cubicBezTo>
                <a:cubicBezTo>
                  <a:pt x="144558" y="245597"/>
                  <a:pt x="151292" y="258430"/>
                  <a:pt x="161925" y="266700"/>
                </a:cubicBezTo>
                <a:cubicBezTo>
                  <a:pt x="179997" y="280756"/>
                  <a:pt x="200025" y="292100"/>
                  <a:pt x="219075" y="304800"/>
                </a:cubicBezTo>
                <a:cubicBezTo>
                  <a:pt x="228600" y="311150"/>
                  <a:pt x="236790" y="320230"/>
                  <a:pt x="247650" y="323850"/>
                </a:cubicBezTo>
                <a:lnTo>
                  <a:pt x="276225" y="333375"/>
                </a:lnTo>
                <a:cubicBezTo>
                  <a:pt x="297675" y="397725"/>
                  <a:pt x="267927" y="327974"/>
                  <a:pt x="314325" y="381000"/>
                </a:cubicBezTo>
                <a:cubicBezTo>
                  <a:pt x="384401" y="461087"/>
                  <a:pt x="333605" y="410035"/>
                  <a:pt x="361950" y="466725"/>
                </a:cubicBezTo>
                <a:cubicBezTo>
                  <a:pt x="367070" y="476964"/>
                  <a:pt x="376351" y="484839"/>
                  <a:pt x="381000" y="495300"/>
                </a:cubicBezTo>
                <a:cubicBezTo>
                  <a:pt x="389155" y="513650"/>
                  <a:pt x="393700" y="533400"/>
                  <a:pt x="400050" y="552450"/>
                </a:cubicBezTo>
                <a:lnTo>
                  <a:pt x="447675" y="695325"/>
                </a:lnTo>
                <a:cubicBezTo>
                  <a:pt x="454915" y="717045"/>
                  <a:pt x="478535" y="730755"/>
                  <a:pt x="485775" y="752475"/>
                </a:cubicBezTo>
                <a:cubicBezTo>
                  <a:pt x="520513" y="856688"/>
                  <a:pt x="465111" y="698838"/>
                  <a:pt x="514350" y="809625"/>
                </a:cubicBezTo>
                <a:cubicBezTo>
                  <a:pt x="522505" y="827975"/>
                  <a:pt x="522261" y="850067"/>
                  <a:pt x="533400" y="866775"/>
                </a:cubicBezTo>
                <a:cubicBezTo>
                  <a:pt x="539750" y="876300"/>
                  <a:pt x="547330" y="885111"/>
                  <a:pt x="552450" y="895350"/>
                </a:cubicBezTo>
                <a:cubicBezTo>
                  <a:pt x="591885" y="974220"/>
                  <a:pt x="526430" y="870608"/>
                  <a:pt x="581025" y="952500"/>
                </a:cubicBezTo>
                <a:cubicBezTo>
                  <a:pt x="584077" y="964707"/>
                  <a:pt x="593243" y="1005510"/>
                  <a:pt x="600075" y="1019175"/>
                </a:cubicBezTo>
                <a:cubicBezTo>
                  <a:pt x="605195" y="1029414"/>
                  <a:pt x="614476" y="1037289"/>
                  <a:pt x="619125" y="1047750"/>
                </a:cubicBezTo>
                <a:cubicBezTo>
                  <a:pt x="627280" y="1066100"/>
                  <a:pt x="631825" y="1085850"/>
                  <a:pt x="638175" y="1104900"/>
                </a:cubicBezTo>
                <a:lnTo>
                  <a:pt x="657225" y="1162050"/>
                </a:lnTo>
                <a:cubicBezTo>
                  <a:pt x="660400" y="1171575"/>
                  <a:pt x="661181" y="1182271"/>
                  <a:pt x="666750" y="1190625"/>
                </a:cubicBezTo>
                <a:cubicBezTo>
                  <a:pt x="673100" y="1200150"/>
                  <a:pt x="680680" y="1208961"/>
                  <a:pt x="685800" y="1219200"/>
                </a:cubicBezTo>
                <a:cubicBezTo>
                  <a:pt x="690290" y="1228180"/>
                  <a:pt x="689053" y="1239935"/>
                  <a:pt x="695325" y="1247775"/>
                </a:cubicBezTo>
                <a:cubicBezTo>
                  <a:pt x="702476" y="1256714"/>
                  <a:pt x="714375" y="1260475"/>
                  <a:pt x="723900" y="1266825"/>
                </a:cubicBezTo>
                <a:cubicBezTo>
                  <a:pt x="727075" y="1276350"/>
                  <a:pt x="727153" y="1287560"/>
                  <a:pt x="733425" y="1295400"/>
                </a:cubicBezTo>
                <a:cubicBezTo>
                  <a:pt x="740576" y="1304339"/>
                  <a:pt x="762000" y="1314450"/>
                  <a:pt x="762000" y="13144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Right Arrow 1"/>
          <p:cNvSpPr/>
          <p:nvPr/>
        </p:nvSpPr>
        <p:spPr>
          <a:xfrm>
            <a:off x="5231904" y="2468270"/>
            <a:ext cx="900100" cy="466546"/>
          </a:xfrm>
          <a:prstGeom prst="rightArrow">
            <a:avLst/>
          </a:prstGeom>
          <a:solidFill>
            <a:schemeClr val="accent1">
              <a:lumMod val="75000"/>
            </a:schemeClr>
          </a:solidFill>
          <a:ln>
            <a:solidFill>
              <a:schemeClr val="bg1">
                <a:lumMod val="20000"/>
                <a:lumOff val="80000"/>
              </a:schemeClr>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7" name="Right Arrow 36"/>
          <p:cNvSpPr/>
          <p:nvPr/>
        </p:nvSpPr>
        <p:spPr>
          <a:xfrm>
            <a:off x="5290802" y="4908576"/>
            <a:ext cx="900100" cy="466546"/>
          </a:xfrm>
          <a:prstGeom prst="rightArrow">
            <a:avLst/>
          </a:prstGeom>
          <a:solidFill>
            <a:schemeClr val="accent1">
              <a:lumMod val="75000"/>
            </a:schemeClr>
          </a:solidFill>
          <a:ln>
            <a:solidFill>
              <a:schemeClr val="bg1">
                <a:lumMod val="20000"/>
                <a:lumOff val="80000"/>
              </a:schemeClr>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9" name="TextBox 38"/>
          <p:cNvSpPr txBox="1"/>
          <p:nvPr/>
        </p:nvSpPr>
        <p:spPr>
          <a:xfrm>
            <a:off x="6600057" y="4097001"/>
            <a:ext cx="814075" cy="307777"/>
          </a:xfrm>
          <a:prstGeom prst="rect">
            <a:avLst/>
          </a:prstGeom>
          <a:noFill/>
        </p:spPr>
        <p:txBody>
          <a:bodyPr wrap="square" rtlCol="0">
            <a:spAutoFit/>
          </a:bodyPr>
          <a:lstStyle/>
          <a:p>
            <a:r>
              <a:rPr lang="en-GB" sz="1100" dirty="0"/>
              <a:t>Late</a:t>
            </a:r>
            <a:r>
              <a:rPr lang="en-GB" sz="1100" dirty="0">
                <a:solidFill>
                  <a:srgbClr val="FFFF00"/>
                </a:solidFill>
              </a:rPr>
              <a:t> </a:t>
            </a:r>
            <a:r>
              <a:rPr lang="en-GB" sz="1400" dirty="0"/>
              <a:t>I</a:t>
            </a:r>
            <a:r>
              <a:rPr lang="en-GB" sz="1400" baseline="-25000" dirty="0"/>
              <a:t>NA</a:t>
            </a:r>
          </a:p>
        </p:txBody>
      </p:sp>
      <p:cxnSp>
        <p:nvCxnSpPr>
          <p:cNvPr id="4" name="Straight Connector 3"/>
          <p:cNvCxnSpPr/>
          <p:nvPr/>
        </p:nvCxnSpPr>
        <p:spPr>
          <a:xfrm>
            <a:off x="1981200" y="4005064"/>
            <a:ext cx="8507288" cy="0"/>
          </a:xfrm>
          <a:prstGeom prst="line">
            <a:avLst/>
          </a:prstGeom>
          <a:ln>
            <a:solidFill>
              <a:srgbClr val="FFC000"/>
            </a:solidFill>
          </a:ln>
          <a:effectLst>
            <a:outerShdw blurRad="50800" dist="25400" dir="2700000" algn="tl" rotWithShape="0">
              <a:prstClr val="black">
                <a:alpha val="81000"/>
              </a:prstClr>
            </a:outerShdw>
          </a:effectLst>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012231" y="4365105"/>
            <a:ext cx="576064" cy="307777"/>
          </a:xfrm>
          <a:prstGeom prst="rect">
            <a:avLst/>
          </a:prstGeom>
          <a:noFill/>
        </p:spPr>
        <p:txBody>
          <a:bodyPr wrap="square" rtlCol="0">
            <a:spAutoFit/>
          </a:bodyPr>
          <a:lstStyle/>
          <a:p>
            <a:r>
              <a:rPr lang="en-GB" sz="1400" dirty="0"/>
              <a:t>I</a:t>
            </a:r>
            <a:r>
              <a:rPr lang="en-GB" sz="1400" baseline="-25000" dirty="0"/>
              <a:t>TO</a:t>
            </a:r>
          </a:p>
        </p:txBody>
      </p:sp>
      <p:sp>
        <p:nvSpPr>
          <p:cNvPr id="32" name="TextBox 31"/>
          <p:cNvSpPr txBox="1"/>
          <p:nvPr/>
        </p:nvSpPr>
        <p:spPr>
          <a:xfrm>
            <a:off x="7284132" y="2473152"/>
            <a:ext cx="576064" cy="307777"/>
          </a:xfrm>
          <a:prstGeom prst="rect">
            <a:avLst/>
          </a:prstGeom>
          <a:noFill/>
        </p:spPr>
        <p:txBody>
          <a:bodyPr wrap="square" rtlCol="0">
            <a:spAutoFit/>
          </a:bodyPr>
          <a:lstStyle/>
          <a:p>
            <a:r>
              <a:rPr lang="en-GB" sz="1400" dirty="0"/>
              <a:t>I</a:t>
            </a:r>
            <a:r>
              <a:rPr lang="en-GB" sz="1400" baseline="-25000" dirty="0"/>
              <a:t>KR</a:t>
            </a:r>
          </a:p>
        </p:txBody>
      </p:sp>
      <p:sp>
        <p:nvSpPr>
          <p:cNvPr id="3" name="TextBox 2"/>
          <p:cNvSpPr txBox="1"/>
          <p:nvPr/>
        </p:nvSpPr>
        <p:spPr>
          <a:xfrm>
            <a:off x="810492" y="1354785"/>
            <a:ext cx="1698171" cy="646331"/>
          </a:xfrm>
          <a:prstGeom prst="rect">
            <a:avLst/>
          </a:prstGeom>
          <a:noFill/>
        </p:spPr>
        <p:txBody>
          <a:bodyPr wrap="square" rtlCol="0">
            <a:spAutoFit/>
          </a:bodyPr>
          <a:lstStyle/>
          <a:p>
            <a:r>
              <a:rPr lang="en-GB" dirty="0"/>
              <a:t>Normal</a:t>
            </a:r>
          </a:p>
          <a:p>
            <a:r>
              <a:rPr lang="en-GB" dirty="0"/>
              <a:t>AF      </a:t>
            </a:r>
          </a:p>
        </p:txBody>
      </p:sp>
      <p:cxnSp>
        <p:nvCxnSpPr>
          <p:cNvPr id="8" name="Straight Connector 7"/>
          <p:cNvCxnSpPr/>
          <p:nvPr/>
        </p:nvCxnSpPr>
        <p:spPr>
          <a:xfrm>
            <a:off x="1729172" y="1623284"/>
            <a:ext cx="61343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xmlns="" id="{287D8582-07A3-4668-A331-44FA2285C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0098" y="484188"/>
            <a:ext cx="2121364" cy="868023"/>
          </a:xfrm>
          <a:prstGeom prst="rect">
            <a:avLst/>
          </a:prstGeom>
        </p:spPr>
      </p:pic>
      <p:sp>
        <p:nvSpPr>
          <p:cNvPr id="6" name="TextBox 5">
            <a:extLst>
              <a:ext uri="{FF2B5EF4-FFF2-40B4-BE49-F238E27FC236}">
                <a16:creationId xmlns:a16="http://schemas.microsoft.com/office/drawing/2014/main" xmlns="" id="{EAB2C554-C92B-4176-997E-582E9C8563AF}"/>
              </a:ext>
            </a:extLst>
          </p:cNvPr>
          <p:cNvSpPr txBox="1"/>
          <p:nvPr/>
        </p:nvSpPr>
        <p:spPr>
          <a:xfrm>
            <a:off x="209862" y="209862"/>
            <a:ext cx="5366479" cy="707886"/>
          </a:xfrm>
          <a:prstGeom prst="rect">
            <a:avLst/>
          </a:prstGeom>
          <a:noFill/>
        </p:spPr>
        <p:txBody>
          <a:bodyPr wrap="square" rtlCol="0">
            <a:spAutoFit/>
          </a:bodyPr>
          <a:lstStyle/>
          <a:p>
            <a:r>
              <a:rPr lang="en-GB" sz="4000" dirty="0"/>
              <a:t>Action during AF</a:t>
            </a:r>
          </a:p>
        </p:txBody>
      </p:sp>
    </p:spTree>
    <p:extLst>
      <p:ext uri="{BB962C8B-B14F-4D97-AF65-F5344CB8AC3E}">
        <p14:creationId xmlns:p14="http://schemas.microsoft.com/office/powerpoint/2010/main" val="565347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57" y="1116036"/>
            <a:ext cx="11648049" cy="5664592"/>
          </a:xfrm>
        </p:spPr>
        <p:txBody>
          <a:bodyPr>
            <a:noAutofit/>
          </a:bodyPr>
          <a:lstStyle/>
          <a:p>
            <a:r>
              <a:rPr lang="en-GB" sz="1900" dirty="0"/>
              <a:t>Dilute to a concentrate of 4mg/ml (0.9% sodium chloride or 5% glucose)</a:t>
            </a:r>
          </a:p>
          <a:p>
            <a:r>
              <a:rPr lang="en-GB" sz="1900" dirty="0"/>
              <a:t>Dose calculated according to weight</a:t>
            </a:r>
          </a:p>
          <a:p>
            <a:r>
              <a:rPr lang="en-GB" sz="1900" dirty="0"/>
              <a:t>≤100kg: 25ml of vernakalant 20mg/ml is added to 100ml of diluent</a:t>
            </a:r>
          </a:p>
          <a:p>
            <a:r>
              <a:rPr lang="en-GB" sz="1900" dirty="0"/>
              <a:t>≥100kg: 30ml of vernakalant 20mg/ml is added to 120ml of diluent</a:t>
            </a:r>
          </a:p>
          <a:p>
            <a:r>
              <a:rPr lang="en-GB" sz="1900" b="1" dirty="0"/>
              <a:t>1</a:t>
            </a:r>
            <a:r>
              <a:rPr lang="en-GB" sz="1900" b="1" baseline="30000" dirty="0"/>
              <a:t>st</a:t>
            </a:r>
            <a:r>
              <a:rPr lang="en-GB" sz="1900" b="1" dirty="0"/>
              <a:t> infusion </a:t>
            </a:r>
            <a:r>
              <a:rPr lang="en-GB" sz="1900" dirty="0"/>
              <a:t>3mg/kg over 10 minutes</a:t>
            </a:r>
          </a:p>
          <a:p>
            <a:endParaRPr lang="en-GB" sz="1900" dirty="0"/>
          </a:p>
          <a:p>
            <a:endParaRPr lang="en-GB" sz="1900" dirty="0"/>
          </a:p>
          <a:p>
            <a:pPr marL="0" indent="0">
              <a:buNone/>
            </a:pPr>
            <a:endParaRPr lang="en-GB" sz="1900" dirty="0"/>
          </a:p>
          <a:p>
            <a:pPr marL="0" indent="0">
              <a:buNone/>
            </a:pPr>
            <a:r>
              <a:rPr lang="en-GB" sz="1900" dirty="0"/>
              <a:t>Continue infusion until complete then stop        </a:t>
            </a:r>
            <a:r>
              <a:rPr lang="en-GB" sz="1900" b="1" dirty="0"/>
              <a:t>2</a:t>
            </a:r>
            <a:r>
              <a:rPr lang="en-GB" sz="1900" b="1" baseline="30000" dirty="0"/>
              <a:t>nd</a:t>
            </a:r>
            <a:r>
              <a:rPr lang="en-GB" sz="1900" b="1" dirty="0"/>
              <a:t> infusion </a:t>
            </a:r>
            <a:r>
              <a:rPr lang="en-GB" sz="1900" dirty="0"/>
              <a:t>2mg/kg over 10 minutes</a:t>
            </a:r>
          </a:p>
          <a:p>
            <a:pPr marL="0" indent="0">
              <a:buNone/>
            </a:pPr>
            <a:endParaRPr lang="en-GB" sz="1900" dirty="0"/>
          </a:p>
          <a:p>
            <a:pPr marL="0" indent="0">
              <a:buNone/>
            </a:pPr>
            <a:endParaRPr lang="en-GB" sz="1900" dirty="0"/>
          </a:p>
          <a:p>
            <a:pPr marL="0" indent="0">
              <a:buNone/>
            </a:pPr>
            <a:endParaRPr lang="en-GB" sz="1900" dirty="0"/>
          </a:p>
          <a:p>
            <a:pPr marL="0" indent="0">
              <a:buNone/>
            </a:pPr>
            <a:r>
              <a:rPr lang="en-GB" sz="1900" dirty="0"/>
              <a:t>	</a:t>
            </a:r>
          </a:p>
          <a:p>
            <a:pPr marL="0" indent="0">
              <a:buNone/>
            </a:pPr>
            <a:r>
              <a:rPr lang="en-GB" sz="1900" dirty="0"/>
              <a:t>                                            Continue infusion until complete then stop             Consider alternatives *</a:t>
            </a:r>
          </a:p>
          <a:p>
            <a:pPr marL="1828800" lvl="4" indent="0">
              <a:buNone/>
            </a:pPr>
            <a:endParaRPr lang="en-GB" sz="1900" dirty="0"/>
          </a:p>
          <a:p>
            <a:pPr marL="1828800" lvl="4" indent="0">
              <a:buNone/>
            </a:pPr>
            <a:r>
              <a:rPr lang="en-GB" sz="1900" dirty="0"/>
              <a:t>	     </a:t>
            </a:r>
          </a:p>
        </p:txBody>
      </p:sp>
      <p:sp>
        <p:nvSpPr>
          <p:cNvPr id="5" name="Rounded Rectangle 4"/>
          <p:cNvSpPr/>
          <p:nvPr/>
        </p:nvSpPr>
        <p:spPr>
          <a:xfrm>
            <a:off x="6096000" y="3053027"/>
            <a:ext cx="1271452" cy="8142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dirty="0"/>
              <a:t>AF or atrial flutter</a:t>
            </a:r>
          </a:p>
          <a:p>
            <a:pPr algn="ctr"/>
            <a:endParaRPr lang="en-GB" dirty="0"/>
          </a:p>
        </p:txBody>
      </p:sp>
      <p:sp>
        <p:nvSpPr>
          <p:cNvPr id="10" name="Rounded Rectangle 9"/>
          <p:cNvSpPr/>
          <p:nvPr/>
        </p:nvSpPr>
        <p:spPr>
          <a:xfrm>
            <a:off x="7850778" y="4809645"/>
            <a:ext cx="1271452" cy="879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AF or atrial flutter</a:t>
            </a:r>
          </a:p>
        </p:txBody>
      </p:sp>
      <p:cxnSp>
        <p:nvCxnSpPr>
          <p:cNvPr id="12" name="Straight Arrow Connector 11"/>
          <p:cNvCxnSpPr>
            <a:cxnSpLocks/>
          </p:cNvCxnSpPr>
          <p:nvPr/>
        </p:nvCxnSpPr>
        <p:spPr>
          <a:xfrm>
            <a:off x="8486504" y="5668113"/>
            <a:ext cx="0" cy="559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624040" y="3737987"/>
            <a:ext cx="0" cy="496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6098" y="365125"/>
            <a:ext cx="10917702" cy="532861"/>
          </a:xfrm>
        </p:spPr>
        <p:txBody>
          <a:bodyPr>
            <a:normAutofit fontScale="90000"/>
          </a:bodyPr>
          <a:lstStyle/>
          <a:p>
            <a:r>
              <a:rPr lang="en-GB" dirty="0"/>
              <a:t>Administration</a:t>
            </a:r>
          </a:p>
        </p:txBody>
      </p:sp>
      <p:sp>
        <p:nvSpPr>
          <p:cNvPr id="4" name="Rounded Rectangle 3"/>
          <p:cNvSpPr/>
          <p:nvPr/>
        </p:nvSpPr>
        <p:spPr>
          <a:xfrm>
            <a:off x="3609369" y="3053028"/>
            <a:ext cx="1271452" cy="814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SR</a:t>
            </a:r>
          </a:p>
        </p:txBody>
      </p:sp>
      <p:cxnSp>
        <p:nvCxnSpPr>
          <p:cNvPr id="7" name="Straight Arrow Connector 6"/>
          <p:cNvCxnSpPr>
            <a:cxnSpLocks/>
          </p:cNvCxnSpPr>
          <p:nvPr/>
        </p:nvCxnSpPr>
        <p:spPr>
          <a:xfrm>
            <a:off x="4245095" y="3753731"/>
            <a:ext cx="0" cy="496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5999618" y="4809645"/>
            <a:ext cx="1271452" cy="879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SR</a:t>
            </a:r>
          </a:p>
        </p:txBody>
      </p:sp>
      <p:cxnSp>
        <p:nvCxnSpPr>
          <p:cNvPr id="11" name="Straight Arrow Connector 10"/>
          <p:cNvCxnSpPr>
            <a:cxnSpLocks/>
          </p:cNvCxnSpPr>
          <p:nvPr/>
        </p:nvCxnSpPr>
        <p:spPr>
          <a:xfrm>
            <a:off x="6635344" y="5689211"/>
            <a:ext cx="1" cy="538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0094" y="234496"/>
            <a:ext cx="968874" cy="1902370"/>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7957" y="234496"/>
            <a:ext cx="1303343" cy="190237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Right Arrow 5"/>
          <p:cNvSpPr/>
          <p:nvPr/>
        </p:nvSpPr>
        <p:spPr>
          <a:xfrm>
            <a:off x="10007973" y="1050698"/>
            <a:ext cx="390826" cy="269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8560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95" y="365125"/>
            <a:ext cx="10328305" cy="862313"/>
          </a:xfrm>
        </p:spPr>
        <p:txBody>
          <a:bodyPr/>
          <a:lstStyle/>
          <a:p>
            <a:r>
              <a:rPr lang="en-GB" dirty="0" smtClean="0"/>
              <a:t>Narrow complex tachycardia (SVT)</a:t>
            </a:r>
            <a:endParaRPr lang="en-GB" dirty="0"/>
          </a:p>
        </p:txBody>
      </p:sp>
      <p:sp>
        <p:nvSpPr>
          <p:cNvPr id="3" name="Content Placeholder 2"/>
          <p:cNvSpPr>
            <a:spLocks noGrp="1"/>
          </p:cNvSpPr>
          <p:nvPr>
            <p:ph idx="1"/>
          </p:nvPr>
        </p:nvSpPr>
        <p:spPr>
          <a:xfrm>
            <a:off x="838200" y="1227438"/>
            <a:ext cx="10515600" cy="4949525"/>
          </a:xfrm>
        </p:spPr>
        <p:txBody>
          <a:bodyPr/>
          <a:lstStyle/>
          <a:p>
            <a:endParaRPr lang="en-GB" dirty="0" smtClean="0"/>
          </a:p>
          <a:p>
            <a:endParaRPr lang="en-GB" dirty="0"/>
          </a:p>
        </p:txBody>
      </p:sp>
      <p:sp>
        <p:nvSpPr>
          <p:cNvPr id="4" name="Rectangle 3"/>
          <p:cNvSpPr/>
          <p:nvPr/>
        </p:nvSpPr>
        <p:spPr>
          <a:xfrm>
            <a:off x="1091013" y="1227438"/>
            <a:ext cx="9557046" cy="4924425"/>
          </a:xfrm>
          <a:prstGeom prst="rect">
            <a:avLst/>
          </a:prstGeom>
        </p:spPr>
        <p:txBody>
          <a:bodyPr wrap="square">
            <a:spAutoFit/>
          </a:bodyPr>
          <a:lstStyle/>
          <a:p>
            <a:r>
              <a:rPr lang="en-GB" sz="2000" b="1" i="0" u="none" strike="noStrike" baseline="0" dirty="0" smtClean="0">
                <a:solidFill>
                  <a:srgbClr val="000000"/>
                </a:solidFill>
              </a:rPr>
              <a:t>Recommendations -  Acute treatment</a:t>
            </a:r>
          </a:p>
          <a:p>
            <a:r>
              <a:rPr lang="en-GB" sz="2000" b="0" i="0" u="none" strike="noStrike" baseline="0" dirty="0" smtClean="0">
                <a:solidFill>
                  <a:srgbClr val="000000"/>
                </a:solidFill>
              </a:rPr>
              <a:t>	</a:t>
            </a:r>
          </a:p>
          <a:p>
            <a:r>
              <a:rPr lang="en-GB" sz="2000" b="0" i="0" u="none" strike="noStrike" baseline="0" dirty="0" smtClean="0">
                <a:solidFill>
                  <a:srgbClr val="000000"/>
                </a:solidFill>
              </a:rPr>
              <a:t>Vagal manoeuvers 	</a:t>
            </a:r>
          </a:p>
          <a:p>
            <a:endParaRPr lang="en-GB" sz="2000" b="0" i="0" u="none" strike="noStrike" baseline="0" dirty="0" smtClean="0">
              <a:solidFill>
                <a:srgbClr val="000000"/>
              </a:solidFill>
            </a:endParaRPr>
          </a:p>
          <a:p>
            <a:r>
              <a:rPr lang="en-GB" sz="2000" b="0" i="0" u="none" strike="noStrike" baseline="0" dirty="0" smtClean="0">
                <a:solidFill>
                  <a:srgbClr val="000000"/>
                </a:solidFill>
              </a:rPr>
              <a:t>Adenosine for acute treatment in patients with regular SVT 	</a:t>
            </a:r>
          </a:p>
          <a:p>
            <a:endParaRPr lang="en-GB" sz="2000" b="0" i="0" u="none" strike="noStrike" baseline="0" dirty="0" smtClean="0">
              <a:solidFill>
                <a:srgbClr val="000000"/>
              </a:solidFill>
            </a:endParaRPr>
          </a:p>
          <a:p>
            <a:r>
              <a:rPr lang="en-GB" sz="2000" b="0" i="0" u="none" strike="noStrike" baseline="0" dirty="0" smtClean="0">
                <a:solidFill>
                  <a:srgbClr val="000000"/>
                </a:solidFill>
              </a:rPr>
              <a:t>Synchronised </a:t>
            </a:r>
            <a:r>
              <a:rPr lang="en-GB" sz="2000" b="0" i="0" u="none" strike="noStrike" baseline="0" dirty="0" smtClean="0">
                <a:solidFill>
                  <a:srgbClr val="000000"/>
                </a:solidFill>
              </a:rPr>
              <a:t>cardioversion </a:t>
            </a:r>
            <a:r>
              <a:rPr lang="en-GB" sz="2000" b="0" i="0" u="none" strike="noStrike" baseline="0" dirty="0" smtClean="0">
                <a:solidFill>
                  <a:srgbClr val="000000"/>
                </a:solidFill>
              </a:rPr>
              <a:t>for acute treatment </a:t>
            </a:r>
            <a:r>
              <a:rPr lang="en-GB" sz="2000" b="0" i="0" u="none" strike="noStrike" baseline="0" dirty="0" smtClean="0">
                <a:solidFill>
                  <a:srgbClr val="000000"/>
                </a:solidFill>
              </a:rPr>
              <a:t>when </a:t>
            </a:r>
            <a:r>
              <a:rPr lang="en-GB" sz="2000" b="0" i="0" u="none" strike="noStrike" baseline="0" dirty="0" smtClean="0">
                <a:solidFill>
                  <a:srgbClr val="000000"/>
                </a:solidFill>
              </a:rPr>
              <a:t>hemodynamically unstable SVT when vagal manoeuvers or adenosine are ineffective</a:t>
            </a:r>
          </a:p>
          <a:p>
            <a:endParaRPr lang="en-GB" sz="2000" b="0" i="0" u="none" strike="noStrike" baseline="0" dirty="0" smtClean="0">
              <a:solidFill>
                <a:srgbClr val="000000"/>
              </a:solidFill>
            </a:endParaRPr>
          </a:p>
          <a:p>
            <a:r>
              <a:rPr lang="en-GB" sz="2000" b="0" i="0" u="none" strike="noStrike" baseline="0" dirty="0" smtClean="0">
                <a:solidFill>
                  <a:srgbClr val="000000"/>
                </a:solidFill>
              </a:rPr>
              <a:t>Synchronised </a:t>
            </a:r>
            <a:r>
              <a:rPr lang="en-GB" sz="2000" b="0" i="0" u="none" strike="noStrike" baseline="0" dirty="0" smtClean="0">
                <a:solidFill>
                  <a:srgbClr val="000000"/>
                </a:solidFill>
              </a:rPr>
              <a:t>cardioversion </a:t>
            </a:r>
            <a:r>
              <a:rPr lang="en-GB" sz="2000" b="0" i="0" u="none" strike="noStrike" baseline="0" dirty="0" smtClean="0">
                <a:solidFill>
                  <a:srgbClr val="000000"/>
                </a:solidFill>
              </a:rPr>
              <a:t>for acute </a:t>
            </a:r>
            <a:r>
              <a:rPr lang="en-GB" sz="2000" b="0" i="0" u="none" strike="noStrike" baseline="0" dirty="0" smtClean="0">
                <a:solidFill>
                  <a:srgbClr val="000000"/>
                </a:solidFill>
              </a:rPr>
              <a:t>treatment </a:t>
            </a:r>
            <a:r>
              <a:rPr lang="en-GB" sz="2000" b="0" i="0" u="none" strike="noStrike" baseline="0" dirty="0" smtClean="0">
                <a:solidFill>
                  <a:srgbClr val="000000"/>
                </a:solidFill>
              </a:rPr>
              <a:t>with hemodynamically stable SVT when pharmacological therapy is ineffective or contraindicated</a:t>
            </a:r>
            <a:r>
              <a:rPr lang="en-GB" sz="2000" dirty="0" smtClean="0"/>
              <a:t> </a:t>
            </a:r>
          </a:p>
          <a:p>
            <a:endParaRPr lang="en-GB" sz="2000" dirty="0"/>
          </a:p>
          <a:p>
            <a:r>
              <a:rPr lang="en-GB" sz="2000" dirty="0" smtClean="0"/>
              <a:t>Intravenous diltiazem, verapamil or beta blockers can be effective </a:t>
            </a:r>
            <a:r>
              <a:rPr lang="en-GB" sz="2000" dirty="0" smtClean="0"/>
              <a:t>acutely or </a:t>
            </a:r>
            <a:r>
              <a:rPr lang="en-GB" sz="2000" dirty="0" err="1" smtClean="0"/>
              <a:t>longterm</a:t>
            </a:r>
            <a:endParaRPr lang="en-GB" sz="2000" dirty="0" smtClean="0"/>
          </a:p>
          <a:p>
            <a:endParaRPr lang="en-GB" sz="2000" dirty="0" smtClean="0"/>
          </a:p>
          <a:p>
            <a:endParaRPr lang="en-GB" sz="2000" dirty="0" smtClean="0"/>
          </a:p>
          <a:p>
            <a:r>
              <a:rPr lang="en-GB" sz="1400" b="0" i="0" u="none" strike="noStrike" baseline="0" dirty="0" smtClean="0">
                <a:solidFill>
                  <a:srgbClr val="000000"/>
                </a:solidFill>
              </a:rPr>
              <a:t>(2015 ACC/AHA/HRS</a:t>
            </a:r>
            <a:r>
              <a:rPr lang="en-GB" sz="1400" b="0" i="0" u="none" strike="noStrike" dirty="0" smtClean="0">
                <a:solidFill>
                  <a:srgbClr val="000000"/>
                </a:solidFill>
              </a:rPr>
              <a:t> Guideline for the Management of SVT)</a:t>
            </a:r>
            <a:endParaRPr lang="en-GB" sz="1400" b="0" i="0" u="none" strike="noStrike" baseline="0" dirty="0" smtClean="0">
              <a:solidFill>
                <a:srgbClr val="00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7463" y="1099151"/>
            <a:ext cx="4629150" cy="990600"/>
          </a:xfrm>
          <a:prstGeom prst="rect">
            <a:avLst/>
          </a:prstGeom>
        </p:spPr>
      </p:pic>
    </p:spTree>
    <p:extLst>
      <p:ext uri="{BB962C8B-B14F-4D97-AF65-F5344CB8AC3E}">
        <p14:creationId xmlns:p14="http://schemas.microsoft.com/office/powerpoint/2010/main" val="4097838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1286"/>
          </a:xfrm>
        </p:spPr>
        <p:txBody>
          <a:bodyPr/>
          <a:lstStyle/>
          <a:p>
            <a:r>
              <a:rPr lang="en-GB" dirty="0" smtClean="0"/>
              <a:t>Ongoing management</a:t>
            </a:r>
            <a:endParaRPr lang="en-GB" dirty="0"/>
          </a:p>
        </p:txBody>
      </p:sp>
      <p:sp>
        <p:nvSpPr>
          <p:cNvPr id="3" name="Content Placeholder 2"/>
          <p:cNvSpPr>
            <a:spLocks noGrp="1"/>
          </p:cNvSpPr>
          <p:nvPr>
            <p:ph idx="1"/>
          </p:nvPr>
        </p:nvSpPr>
        <p:spPr>
          <a:xfrm>
            <a:off x="838200" y="1700613"/>
            <a:ext cx="10515600" cy="4476350"/>
          </a:xfrm>
        </p:spPr>
        <p:txBody>
          <a:bodyPr/>
          <a:lstStyle/>
          <a:p>
            <a:r>
              <a:rPr lang="en-GB" sz="2400" dirty="0" err="1" smtClean="0"/>
              <a:t>Ia</a:t>
            </a:r>
            <a:r>
              <a:rPr lang="en-GB" sz="2400" dirty="0" smtClean="0"/>
              <a:t> 	</a:t>
            </a:r>
            <a:r>
              <a:rPr lang="en-GB" sz="2400" dirty="0" err="1" smtClean="0"/>
              <a:t>Betablocker</a:t>
            </a:r>
            <a:r>
              <a:rPr lang="en-GB" sz="2400" dirty="0" smtClean="0"/>
              <a:t>, Diltiazem or Verapamil</a:t>
            </a:r>
          </a:p>
          <a:p>
            <a:r>
              <a:rPr lang="en-GB" sz="2400" dirty="0" err="1" smtClean="0"/>
              <a:t>Ia</a:t>
            </a:r>
            <a:r>
              <a:rPr lang="en-GB" sz="2400" dirty="0" smtClean="0"/>
              <a:t> 	EP study +/- </a:t>
            </a:r>
            <a:r>
              <a:rPr lang="en-GB" sz="2400" b="1" dirty="0" smtClean="0"/>
              <a:t>ablation</a:t>
            </a:r>
            <a:r>
              <a:rPr lang="en-GB" sz="2400" dirty="0" smtClean="0"/>
              <a:t> </a:t>
            </a:r>
          </a:p>
          <a:p>
            <a:r>
              <a:rPr lang="en-GB" sz="2400" dirty="0" err="1" smtClean="0"/>
              <a:t>Ia</a:t>
            </a:r>
            <a:r>
              <a:rPr lang="en-GB" sz="2400" dirty="0" smtClean="0"/>
              <a:t>	Vagal manoeuvres </a:t>
            </a:r>
          </a:p>
          <a:p>
            <a:r>
              <a:rPr lang="en-GB" sz="2400" dirty="0" err="1" smtClean="0"/>
              <a:t>IIa</a:t>
            </a:r>
            <a:r>
              <a:rPr lang="en-GB" sz="2400" dirty="0" smtClean="0"/>
              <a:t> 	Flecainide</a:t>
            </a:r>
          </a:p>
          <a:p>
            <a:r>
              <a:rPr lang="en-GB" sz="2400" dirty="0" err="1" smtClean="0">
                <a:solidFill>
                  <a:schemeClr val="bg1">
                    <a:lumMod val="65000"/>
                  </a:schemeClr>
                </a:solidFill>
              </a:rPr>
              <a:t>IIb</a:t>
            </a:r>
            <a:r>
              <a:rPr lang="en-GB" sz="2400" dirty="0" smtClean="0">
                <a:solidFill>
                  <a:schemeClr val="bg1">
                    <a:lumMod val="65000"/>
                  </a:schemeClr>
                </a:solidFill>
              </a:rPr>
              <a:t> 	</a:t>
            </a:r>
            <a:r>
              <a:rPr lang="en-GB" sz="2400" dirty="0" err="1" smtClean="0">
                <a:solidFill>
                  <a:schemeClr val="bg1">
                    <a:lumMod val="65000"/>
                  </a:schemeClr>
                </a:solidFill>
              </a:rPr>
              <a:t>Sotalol</a:t>
            </a:r>
            <a:r>
              <a:rPr lang="en-GB" sz="2400" dirty="0" smtClean="0">
                <a:solidFill>
                  <a:schemeClr val="bg1">
                    <a:lumMod val="65000"/>
                  </a:schemeClr>
                </a:solidFill>
              </a:rPr>
              <a:t> </a:t>
            </a:r>
          </a:p>
          <a:p>
            <a:r>
              <a:rPr lang="en-GB" sz="2400" dirty="0" err="1" smtClean="0">
                <a:solidFill>
                  <a:schemeClr val="bg1">
                    <a:lumMod val="65000"/>
                  </a:schemeClr>
                </a:solidFill>
              </a:rPr>
              <a:t>IIb</a:t>
            </a:r>
            <a:r>
              <a:rPr lang="en-GB" sz="2400" dirty="0" smtClean="0">
                <a:solidFill>
                  <a:schemeClr val="bg1">
                    <a:lumMod val="65000"/>
                  </a:schemeClr>
                </a:solidFill>
              </a:rPr>
              <a:t> 	Amiodarone </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4265" y="965675"/>
            <a:ext cx="4833616" cy="5054762"/>
          </a:xfrm>
          <a:prstGeom prst="rect">
            <a:avLst/>
          </a:prstGeom>
        </p:spPr>
      </p:pic>
    </p:spTree>
    <p:extLst>
      <p:ext uri="{BB962C8B-B14F-4D97-AF65-F5344CB8AC3E}">
        <p14:creationId xmlns:p14="http://schemas.microsoft.com/office/powerpoint/2010/main" val="3549354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3836"/>
          </a:xfrm>
        </p:spPr>
        <p:txBody>
          <a:bodyPr/>
          <a:lstStyle/>
          <a:p>
            <a:r>
              <a:rPr lang="en-GB" dirty="0" smtClean="0"/>
              <a:t>Pre-excitation </a:t>
            </a:r>
            <a:r>
              <a:rPr lang="en-GB" sz="2800" dirty="0" smtClean="0"/>
              <a:t>(e.g. WPW)</a:t>
            </a:r>
            <a:endParaRPr lang="en-GB" sz="2800" dirty="0"/>
          </a:p>
        </p:txBody>
      </p:sp>
      <p:pic>
        <p:nvPicPr>
          <p:cNvPr id="8194" name="Picture 2" descr="https://i0.wp.com/lifeinthefastlane.com/wp-content/uploads/2012/01/WPW-in-SR.jpg?resize=420%2C313&amp;ssl=1">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29000" y="1750219"/>
            <a:ext cx="5334000" cy="39751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9759297" y="2042445"/>
            <a:ext cx="1820254" cy="3828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Acutely</a:t>
            </a:r>
          </a:p>
          <a:p>
            <a:pPr algn="ctr"/>
            <a:r>
              <a:rPr lang="en-GB" dirty="0" smtClean="0"/>
              <a:t>Adenosine, Verapamil, Metoprolol</a:t>
            </a:r>
          </a:p>
          <a:p>
            <a:pPr algn="ctr"/>
            <a:endParaRPr lang="en-GB" dirty="0"/>
          </a:p>
          <a:p>
            <a:pPr algn="ctr"/>
            <a:r>
              <a:rPr lang="en-GB" b="1" dirty="0" smtClean="0"/>
              <a:t>Longer term</a:t>
            </a:r>
          </a:p>
          <a:p>
            <a:pPr algn="ctr"/>
            <a:r>
              <a:rPr lang="en-GB" dirty="0" smtClean="0"/>
              <a:t>Ablation</a:t>
            </a:r>
          </a:p>
          <a:p>
            <a:pPr algn="ctr"/>
            <a:endParaRPr lang="en-GB" dirty="0"/>
          </a:p>
        </p:txBody>
      </p:sp>
    </p:spTree>
    <p:extLst>
      <p:ext uri="{BB962C8B-B14F-4D97-AF65-F5344CB8AC3E}">
        <p14:creationId xmlns:p14="http://schemas.microsoft.com/office/powerpoint/2010/main" val="1572222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2929"/>
          </a:xfrm>
        </p:spPr>
        <p:txBody>
          <a:bodyPr/>
          <a:lstStyle/>
          <a:p>
            <a:r>
              <a:rPr lang="en-GB" dirty="0" smtClean="0"/>
              <a:t>Ventricular arrhythmias</a:t>
            </a:r>
            <a:endParaRPr lang="en-GB" dirty="0"/>
          </a:p>
        </p:txBody>
      </p:sp>
      <p:sp>
        <p:nvSpPr>
          <p:cNvPr id="3" name="Content Placeholder 2"/>
          <p:cNvSpPr>
            <a:spLocks noGrp="1"/>
          </p:cNvSpPr>
          <p:nvPr>
            <p:ph idx="1"/>
          </p:nvPr>
        </p:nvSpPr>
        <p:spPr>
          <a:xfrm>
            <a:off x="838200" y="1512606"/>
            <a:ext cx="10515600" cy="4664357"/>
          </a:xfrm>
        </p:spPr>
        <p:txBody>
          <a:bodyPr>
            <a:normAutofit fontScale="92500" lnSpcReduction="10000"/>
          </a:bodyPr>
          <a:lstStyle/>
          <a:p>
            <a:r>
              <a:rPr lang="en-GB" sz="2400" dirty="0" smtClean="0"/>
              <a:t>Acutely – pulseless VT / VF – defibrillation / ALS</a:t>
            </a:r>
          </a:p>
          <a:p>
            <a:r>
              <a:rPr lang="en-GB" sz="2400" dirty="0" smtClean="0"/>
              <a:t>Beta </a:t>
            </a:r>
            <a:r>
              <a:rPr lang="en-GB" sz="2400" dirty="0" smtClean="0"/>
              <a:t>blockers </a:t>
            </a:r>
          </a:p>
          <a:p>
            <a:r>
              <a:rPr lang="en-GB" sz="2400" dirty="0" smtClean="0"/>
              <a:t>Amiodarone</a:t>
            </a:r>
          </a:p>
          <a:p>
            <a:r>
              <a:rPr lang="en-GB" sz="2400" dirty="0" smtClean="0"/>
              <a:t>Anti-</a:t>
            </a:r>
            <a:r>
              <a:rPr lang="en-GB" sz="2400" dirty="0" err="1" smtClean="0"/>
              <a:t>arrhythmics</a:t>
            </a:r>
            <a:r>
              <a:rPr lang="en-GB" sz="2400" dirty="0" smtClean="0"/>
              <a:t> – pro-arrhythmic, prolong QT - caution</a:t>
            </a:r>
          </a:p>
          <a:p>
            <a:r>
              <a:rPr lang="en-GB" sz="2400" dirty="0" smtClean="0"/>
              <a:t>Consider device therapy</a:t>
            </a:r>
          </a:p>
          <a:p>
            <a:r>
              <a:rPr lang="en-GB" sz="2400" dirty="0" smtClean="0"/>
              <a:t>Ablation</a:t>
            </a:r>
          </a:p>
          <a:p>
            <a:pPr marL="0" indent="0">
              <a:buNone/>
            </a:pPr>
            <a:endParaRPr lang="en-GB" sz="2400" dirty="0" smtClean="0"/>
          </a:p>
          <a:p>
            <a:pPr marL="0" indent="0">
              <a:buNone/>
            </a:pPr>
            <a:endParaRPr lang="en-GB" sz="2400" dirty="0"/>
          </a:p>
          <a:p>
            <a:pPr marL="0" indent="0">
              <a:buNone/>
            </a:pPr>
            <a:endParaRPr lang="en-GB" sz="2400" dirty="0" smtClean="0"/>
          </a:p>
          <a:p>
            <a:pPr marL="0" indent="0">
              <a:buNone/>
            </a:pPr>
            <a:endParaRPr lang="en-GB" sz="1600" dirty="0" smtClean="0"/>
          </a:p>
          <a:p>
            <a:pPr marL="0" indent="0">
              <a:buNone/>
            </a:pPr>
            <a:endParaRPr lang="en-GB" sz="1600" dirty="0"/>
          </a:p>
          <a:p>
            <a:pPr marL="0" indent="0">
              <a:buNone/>
            </a:pPr>
            <a:r>
              <a:rPr lang="en-GB" sz="1400" dirty="0" smtClean="0"/>
              <a:t>(2015 </a:t>
            </a:r>
            <a:r>
              <a:rPr lang="en-GB" sz="1400" dirty="0"/>
              <a:t>ESC Guidelines for the management of patients with ventricular </a:t>
            </a:r>
            <a:r>
              <a:rPr lang="en-GB" sz="1400" dirty="0" smtClean="0"/>
              <a:t>arrhythmias)</a:t>
            </a:r>
            <a:endParaRPr lang="en-GB" sz="1400" dirty="0"/>
          </a:p>
          <a:p>
            <a:endParaRPr lang="en-GB" sz="2400" dirty="0"/>
          </a:p>
        </p:txBody>
      </p:sp>
      <p:sp>
        <p:nvSpPr>
          <p:cNvPr id="4" name="Rounded Rectangle 3"/>
          <p:cNvSpPr/>
          <p:nvPr/>
        </p:nvSpPr>
        <p:spPr>
          <a:xfrm>
            <a:off x="4047781" y="3945694"/>
            <a:ext cx="3665838" cy="1186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Specialist advice</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4924" y="179462"/>
            <a:ext cx="2953551" cy="3939611"/>
          </a:xfrm>
          <a:prstGeom prst="rect">
            <a:avLst/>
          </a:prstGeom>
        </p:spPr>
      </p:pic>
    </p:spTree>
    <p:extLst>
      <p:ext uri="{BB962C8B-B14F-4D97-AF65-F5344CB8AC3E}">
        <p14:creationId xmlns:p14="http://schemas.microsoft.com/office/powerpoint/2010/main" val="3539053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8897"/>
          </a:xfrm>
        </p:spPr>
        <p:txBody>
          <a:bodyPr>
            <a:normAutofit fontScale="90000"/>
          </a:bodyPr>
          <a:lstStyle/>
          <a:p>
            <a:endParaRPr lang="en-GB" dirty="0"/>
          </a:p>
        </p:txBody>
      </p:sp>
      <p:sp>
        <p:nvSpPr>
          <p:cNvPr id="3" name="Content Placeholder 2"/>
          <p:cNvSpPr>
            <a:spLocks noGrp="1"/>
          </p:cNvSpPr>
          <p:nvPr>
            <p:ph idx="1"/>
          </p:nvPr>
        </p:nvSpPr>
        <p:spPr>
          <a:xfrm>
            <a:off x="838200" y="811850"/>
            <a:ext cx="10515600" cy="5365113"/>
          </a:xfrm>
        </p:spPr>
        <p:txBody>
          <a:bodyPr/>
          <a:lstStyle/>
          <a:p>
            <a:pPr marL="0" indent="0">
              <a:buNone/>
            </a:pPr>
            <a:r>
              <a:rPr lang="en-GB" u="sng" dirty="0" smtClean="0"/>
              <a:t>Summary</a:t>
            </a:r>
          </a:p>
          <a:p>
            <a:endParaRPr lang="en-GB" dirty="0"/>
          </a:p>
          <a:p>
            <a:r>
              <a:rPr lang="en-GB" dirty="0" smtClean="0"/>
              <a:t>How is</a:t>
            </a:r>
            <a:r>
              <a:rPr lang="en-GB" dirty="0" smtClean="0"/>
              <a:t> </a:t>
            </a:r>
            <a:r>
              <a:rPr lang="en-GB" dirty="0" smtClean="0"/>
              <a:t>the </a:t>
            </a:r>
            <a:r>
              <a:rPr lang="en-GB" dirty="0" smtClean="0"/>
              <a:t>patient?</a:t>
            </a:r>
            <a:endParaRPr lang="en-GB" dirty="0" smtClean="0"/>
          </a:p>
          <a:p>
            <a:r>
              <a:rPr lang="en-GB" dirty="0" smtClean="0"/>
              <a:t>Broad complex or narrow complex</a:t>
            </a:r>
          </a:p>
          <a:p>
            <a:r>
              <a:rPr lang="en-GB" dirty="0" smtClean="0"/>
              <a:t>Call for help</a:t>
            </a:r>
          </a:p>
          <a:p>
            <a:r>
              <a:rPr lang="en-GB" dirty="0" smtClean="0"/>
              <a:t>Specialist input </a:t>
            </a:r>
          </a:p>
          <a:p>
            <a:r>
              <a:rPr lang="en-GB" dirty="0" smtClean="0"/>
              <a:t>If </a:t>
            </a:r>
            <a:r>
              <a:rPr lang="en-GB" dirty="0" smtClean="0"/>
              <a:t>AF / flutter </a:t>
            </a:r>
            <a:r>
              <a:rPr lang="en-GB" dirty="0" smtClean="0"/>
              <a:t>consider stroke risk</a:t>
            </a:r>
          </a:p>
          <a:p>
            <a:r>
              <a:rPr lang="en-GB" dirty="0" smtClean="0"/>
              <a:t>Rate control</a:t>
            </a:r>
          </a:p>
        </p:txBody>
      </p:sp>
      <p:sp>
        <p:nvSpPr>
          <p:cNvPr id="4" name="Rounded Rectangle 3"/>
          <p:cNvSpPr/>
          <p:nvPr/>
        </p:nvSpPr>
        <p:spPr>
          <a:xfrm>
            <a:off x="8648344" y="365125"/>
            <a:ext cx="2871387" cy="2871387"/>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Angela Hall</a:t>
            </a:r>
          </a:p>
          <a:p>
            <a:pPr algn="ctr"/>
            <a:r>
              <a:rPr lang="en-GB" sz="2400" dirty="0" err="1" smtClean="0">
                <a:solidFill>
                  <a:schemeClr val="tx1"/>
                </a:solidFill>
              </a:rPr>
              <a:t>Kellyanne</a:t>
            </a:r>
            <a:r>
              <a:rPr lang="en-GB" sz="2400" dirty="0" smtClean="0">
                <a:solidFill>
                  <a:schemeClr val="tx1"/>
                </a:solidFill>
              </a:rPr>
              <a:t> Kinsella</a:t>
            </a:r>
          </a:p>
          <a:p>
            <a:pPr algn="ctr"/>
            <a:endParaRPr lang="en-GB" sz="2400" dirty="0">
              <a:solidFill>
                <a:schemeClr val="tx1"/>
              </a:solidFill>
            </a:endParaRPr>
          </a:p>
          <a:p>
            <a:pPr algn="ctr"/>
            <a:r>
              <a:rPr lang="en-GB" dirty="0" smtClean="0">
                <a:solidFill>
                  <a:schemeClr val="tx1"/>
                </a:solidFill>
              </a:rPr>
              <a:t>#121</a:t>
            </a:r>
          </a:p>
          <a:p>
            <a:pPr algn="ctr"/>
            <a:r>
              <a:rPr lang="en-GB" dirty="0" smtClean="0">
                <a:solidFill>
                  <a:schemeClr val="tx1"/>
                </a:solidFill>
              </a:rPr>
              <a:t>#311</a:t>
            </a:r>
            <a:endParaRPr lang="en-GB"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2982" y="3995295"/>
            <a:ext cx="3226749" cy="1925294"/>
          </a:xfrm>
          <a:prstGeom prst="rect">
            <a:avLst/>
          </a:prstGeom>
        </p:spPr>
      </p:pic>
    </p:spTree>
    <p:extLst>
      <p:ext uri="{BB962C8B-B14F-4D97-AF65-F5344CB8AC3E}">
        <p14:creationId xmlns:p14="http://schemas.microsoft.com/office/powerpoint/2010/main" val="3547932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7668" y="308634"/>
            <a:ext cx="9656748" cy="5868329"/>
          </a:xfrm>
        </p:spPr>
      </p:pic>
    </p:spTree>
    <p:extLst>
      <p:ext uri="{BB962C8B-B14F-4D97-AF65-F5344CB8AC3E}">
        <p14:creationId xmlns:p14="http://schemas.microsoft.com/office/powerpoint/2010/main" val="2005853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5719"/>
          </a:xfrm>
        </p:spPr>
        <p:txBody>
          <a:bodyPr>
            <a:normAutofit fontScale="90000"/>
          </a:bodyPr>
          <a:lstStyle/>
          <a:p>
            <a:endParaRPr lang="en-GB" dirty="0"/>
          </a:p>
        </p:txBody>
      </p:sp>
      <p:sp>
        <p:nvSpPr>
          <p:cNvPr id="3" name="Content Placeholder 2"/>
          <p:cNvSpPr>
            <a:spLocks noGrp="1"/>
          </p:cNvSpPr>
          <p:nvPr>
            <p:ph idx="1"/>
          </p:nvPr>
        </p:nvSpPr>
        <p:spPr>
          <a:xfrm>
            <a:off x="838200" y="478564"/>
            <a:ext cx="10515600" cy="5698399"/>
          </a:xfrm>
        </p:spPr>
        <p:txBody>
          <a:bodyPr/>
          <a:lstStyle/>
          <a:p>
            <a:r>
              <a:rPr lang="en-GB" dirty="0" smtClean="0"/>
              <a:t>Narrow complex</a:t>
            </a:r>
          </a:p>
          <a:p>
            <a:endParaRPr lang="en-GB" dirty="0"/>
          </a:p>
          <a:p>
            <a:endParaRPr lang="en-GB" dirty="0" smtClean="0"/>
          </a:p>
          <a:p>
            <a:endParaRPr lang="en-GB" dirty="0" smtClean="0"/>
          </a:p>
          <a:p>
            <a:pPr marL="0" indent="0">
              <a:buNone/>
            </a:pP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889" y="1235831"/>
            <a:ext cx="3495675" cy="13049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3611" y="1088660"/>
            <a:ext cx="3889921" cy="145209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3610" y="3203639"/>
            <a:ext cx="3889921" cy="115522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888" y="3057857"/>
            <a:ext cx="3495675" cy="176159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1887" y="5279935"/>
            <a:ext cx="3495675" cy="1152525"/>
          </a:xfrm>
          <a:prstGeom prst="rect">
            <a:avLst/>
          </a:prstGeom>
        </p:spPr>
      </p:pic>
      <p:sp>
        <p:nvSpPr>
          <p:cNvPr id="4" name="AutoShape 2" descr="Image result for wolff parkinson white syndrome ecg"/>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wolff parkinson white syndrome ecg"/>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3611" y="4937011"/>
            <a:ext cx="2200275" cy="1438275"/>
          </a:xfrm>
          <a:prstGeom prst="rect">
            <a:avLst/>
          </a:prstGeom>
        </p:spPr>
      </p:pic>
    </p:spTree>
    <p:extLst>
      <p:ext uri="{BB962C8B-B14F-4D97-AF65-F5344CB8AC3E}">
        <p14:creationId xmlns:p14="http://schemas.microsoft.com/office/powerpoint/2010/main" val="2678784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319406"/>
            <a:ext cx="10515600" cy="45719"/>
          </a:xfrm>
        </p:spPr>
        <p:txBody>
          <a:bodyPr>
            <a:normAutofit fontScale="90000"/>
          </a:bodyPr>
          <a:lstStyle/>
          <a:p>
            <a:endParaRPr lang="en-GB" dirty="0"/>
          </a:p>
        </p:txBody>
      </p:sp>
      <p:sp>
        <p:nvSpPr>
          <p:cNvPr id="3" name="Content Placeholder 2"/>
          <p:cNvSpPr>
            <a:spLocks noGrp="1"/>
          </p:cNvSpPr>
          <p:nvPr>
            <p:ph idx="1"/>
          </p:nvPr>
        </p:nvSpPr>
        <p:spPr>
          <a:xfrm>
            <a:off x="838200" y="494270"/>
            <a:ext cx="10515600" cy="5682693"/>
          </a:xfrm>
        </p:spPr>
        <p:txBody>
          <a:bodyPr/>
          <a:lstStyle/>
          <a:p>
            <a:r>
              <a:rPr lang="en-GB" dirty="0" smtClean="0"/>
              <a:t>Broad complex</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marL="3657600" lvl="8" indent="0">
              <a:buNone/>
            </a:pPr>
            <a:r>
              <a:rPr lang="en-GB" dirty="0" smtClean="0"/>
              <a:t>                                                  </a:t>
            </a:r>
            <a:r>
              <a:rPr lang="en-GB" sz="2800" dirty="0" smtClean="0"/>
              <a:t>Or is it??</a:t>
            </a:r>
            <a:endParaRPr lang="en-GB"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632" y="1556308"/>
            <a:ext cx="4791075" cy="10763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633" y="3076317"/>
            <a:ext cx="4791075" cy="9525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1632" y="4433695"/>
            <a:ext cx="4791075" cy="1800225"/>
          </a:xfrm>
          <a:prstGeom prst="rect">
            <a:avLst/>
          </a:prstGeom>
        </p:spPr>
      </p:pic>
    </p:spTree>
    <p:extLst>
      <p:ext uri="{BB962C8B-B14F-4D97-AF65-F5344CB8AC3E}">
        <p14:creationId xmlns:p14="http://schemas.microsoft.com/office/powerpoint/2010/main" val="404602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2270"/>
          </a:xfrm>
        </p:spPr>
        <p:txBody>
          <a:bodyPr/>
          <a:lstStyle/>
          <a:p>
            <a:r>
              <a:rPr lang="en-GB" dirty="0" smtClean="0"/>
              <a:t>Atrial fibrillation</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8281" y="1255713"/>
            <a:ext cx="7528844" cy="5464543"/>
          </a:xfrm>
        </p:spPr>
      </p:pic>
    </p:spTree>
    <p:extLst>
      <p:ext uri="{BB962C8B-B14F-4D97-AF65-F5344CB8AC3E}">
        <p14:creationId xmlns:p14="http://schemas.microsoft.com/office/powerpoint/2010/main" val="3517286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9462"/>
            <a:ext cx="10515600" cy="179462"/>
          </a:xfrm>
        </p:spPr>
        <p:txBody>
          <a:bodyPr>
            <a:normAutofit fontScale="90000"/>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6255385"/>
              </p:ext>
            </p:extLst>
          </p:nvPr>
        </p:nvGraphicFramePr>
        <p:xfrm>
          <a:off x="838200" y="564022"/>
          <a:ext cx="10515600" cy="5612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976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idx="4294967295"/>
          </p:nvPr>
        </p:nvSpPr>
        <p:spPr/>
        <p:txBody>
          <a:bodyPr/>
          <a:lstStyle/>
          <a:p>
            <a:pPr algn="l" eaLnBrk="1" hangingPunct="1">
              <a:defRPr/>
            </a:pPr>
            <a:r>
              <a:rPr lang="en-GB" altLang="en-US" dirty="0" smtClean="0"/>
              <a:t>Rhythm 		</a:t>
            </a:r>
            <a:r>
              <a:rPr lang="en-GB" altLang="en-US" dirty="0" smtClean="0"/>
              <a:t>	</a:t>
            </a:r>
            <a:r>
              <a:rPr lang="en-GB" altLang="en-US" dirty="0" smtClean="0"/>
              <a:t>	Rate</a:t>
            </a:r>
          </a:p>
        </p:txBody>
      </p:sp>
      <p:sp>
        <p:nvSpPr>
          <p:cNvPr id="164867" name="Rectangle 3"/>
          <p:cNvSpPr>
            <a:spLocks noGrp="1" noChangeArrowheads="1"/>
          </p:cNvSpPr>
          <p:nvPr>
            <p:ph type="body" sz="half" idx="4294967295"/>
          </p:nvPr>
        </p:nvSpPr>
        <p:spPr>
          <a:xfrm>
            <a:off x="987427" y="1446377"/>
            <a:ext cx="4310966" cy="4525963"/>
          </a:xfrm>
        </p:spPr>
        <p:txBody>
          <a:bodyPr/>
          <a:lstStyle/>
          <a:p>
            <a:pPr eaLnBrk="1" hangingPunct="1">
              <a:lnSpc>
                <a:spcPct val="90000"/>
              </a:lnSpc>
              <a:defRPr/>
            </a:pPr>
            <a:r>
              <a:rPr lang="en-GB" altLang="en-US" sz="2000" dirty="0"/>
              <a:t>Try rhythm-control first for patients with persistent </a:t>
            </a:r>
            <a:r>
              <a:rPr lang="en-GB" altLang="en-US" sz="2000" dirty="0" smtClean="0"/>
              <a:t>AF / flutter:</a:t>
            </a:r>
            <a:endParaRPr lang="en-GB" altLang="en-US" sz="2000" dirty="0"/>
          </a:p>
          <a:p>
            <a:pPr eaLnBrk="1" hangingPunct="1">
              <a:lnSpc>
                <a:spcPct val="90000"/>
              </a:lnSpc>
              <a:defRPr/>
            </a:pPr>
            <a:endParaRPr lang="en-GB" altLang="en-US" sz="2000" dirty="0"/>
          </a:p>
          <a:p>
            <a:pPr eaLnBrk="1" hangingPunct="1">
              <a:lnSpc>
                <a:spcPct val="90000"/>
              </a:lnSpc>
              <a:defRPr/>
            </a:pPr>
            <a:r>
              <a:rPr lang="en-GB" altLang="en-US" sz="2000" dirty="0"/>
              <a:t>who are symptomatic</a:t>
            </a:r>
          </a:p>
          <a:p>
            <a:pPr eaLnBrk="1" hangingPunct="1">
              <a:lnSpc>
                <a:spcPct val="90000"/>
              </a:lnSpc>
              <a:defRPr/>
            </a:pPr>
            <a:r>
              <a:rPr lang="en-GB" altLang="en-US" sz="2000" dirty="0"/>
              <a:t>who are younger</a:t>
            </a:r>
          </a:p>
          <a:p>
            <a:pPr eaLnBrk="1" hangingPunct="1">
              <a:lnSpc>
                <a:spcPct val="90000"/>
              </a:lnSpc>
              <a:defRPr/>
            </a:pPr>
            <a:r>
              <a:rPr lang="en-GB" altLang="en-US" sz="2000" dirty="0"/>
              <a:t>presenting for the first time with lone AF</a:t>
            </a:r>
          </a:p>
          <a:p>
            <a:pPr eaLnBrk="1" hangingPunct="1">
              <a:lnSpc>
                <a:spcPct val="90000"/>
              </a:lnSpc>
              <a:defRPr/>
            </a:pPr>
            <a:r>
              <a:rPr lang="en-GB" altLang="en-US" sz="2000" dirty="0"/>
              <a:t>secondary to a treated or corrected precipitant</a:t>
            </a:r>
          </a:p>
          <a:p>
            <a:pPr eaLnBrk="1" hangingPunct="1">
              <a:lnSpc>
                <a:spcPct val="90000"/>
              </a:lnSpc>
              <a:defRPr/>
            </a:pPr>
            <a:r>
              <a:rPr lang="en-GB" altLang="en-US" sz="2000" dirty="0"/>
              <a:t>with </a:t>
            </a:r>
            <a:r>
              <a:rPr lang="en-GB" altLang="en-US" sz="2000" dirty="0" smtClean="0"/>
              <a:t>congestive </a:t>
            </a:r>
            <a:r>
              <a:rPr lang="en-GB" altLang="en-US" sz="2000" dirty="0"/>
              <a:t>heart failure</a:t>
            </a:r>
          </a:p>
        </p:txBody>
      </p:sp>
      <p:sp>
        <p:nvSpPr>
          <p:cNvPr id="164868" name="Rectangle 4"/>
          <p:cNvSpPr>
            <a:spLocks noGrp="1" noChangeArrowheads="1"/>
          </p:cNvSpPr>
          <p:nvPr>
            <p:ph type="body" sz="half" idx="4294967295"/>
          </p:nvPr>
        </p:nvSpPr>
        <p:spPr>
          <a:xfrm>
            <a:off x="6450087" y="1446376"/>
            <a:ext cx="4040187" cy="4525963"/>
          </a:xfrm>
        </p:spPr>
        <p:txBody>
          <a:bodyPr/>
          <a:lstStyle/>
          <a:p>
            <a:pPr eaLnBrk="1" hangingPunct="1">
              <a:defRPr/>
            </a:pPr>
            <a:r>
              <a:rPr lang="en-GB" altLang="en-US" sz="2000" dirty="0"/>
              <a:t>Try rate-control first for patients with persistent </a:t>
            </a:r>
            <a:r>
              <a:rPr lang="en-GB" altLang="en-US" sz="2000" dirty="0" smtClean="0"/>
              <a:t>AF / flutter:</a:t>
            </a:r>
            <a:endParaRPr lang="en-GB" altLang="en-US" sz="2000" dirty="0"/>
          </a:p>
          <a:p>
            <a:pPr eaLnBrk="1" hangingPunct="1">
              <a:defRPr/>
            </a:pPr>
            <a:endParaRPr lang="en-GB" altLang="en-US" sz="2000" dirty="0"/>
          </a:p>
          <a:p>
            <a:pPr eaLnBrk="1" hangingPunct="1">
              <a:defRPr/>
            </a:pPr>
            <a:r>
              <a:rPr lang="en-GB" altLang="en-US" sz="2000" dirty="0" smtClean="0"/>
              <a:t>asymptomatic</a:t>
            </a:r>
          </a:p>
          <a:p>
            <a:pPr eaLnBrk="1" hangingPunct="1">
              <a:defRPr/>
            </a:pPr>
            <a:r>
              <a:rPr lang="en-GB" altLang="en-US" sz="2000" dirty="0" smtClean="0"/>
              <a:t>older (but not necessarily)</a:t>
            </a:r>
            <a:endParaRPr lang="en-GB" altLang="en-US" sz="2000" dirty="0"/>
          </a:p>
          <a:p>
            <a:pPr eaLnBrk="1" hangingPunct="1">
              <a:defRPr/>
            </a:pPr>
            <a:r>
              <a:rPr lang="en-GB" altLang="en-US" sz="2000" dirty="0"/>
              <a:t>with contraindications to anti-arrhythmic drugs</a:t>
            </a:r>
          </a:p>
          <a:p>
            <a:pPr eaLnBrk="1" hangingPunct="1">
              <a:defRPr/>
            </a:pPr>
            <a:r>
              <a:rPr lang="en-GB" altLang="en-US" sz="2000" dirty="0"/>
              <a:t>unsuitable for </a:t>
            </a:r>
            <a:r>
              <a:rPr lang="en-GB" altLang="en-US" sz="2000" dirty="0" smtClean="0"/>
              <a:t>cardioversion</a:t>
            </a:r>
          </a:p>
          <a:p>
            <a:pPr eaLnBrk="1" hangingPunct="1">
              <a:defRPr/>
            </a:pPr>
            <a:r>
              <a:rPr lang="en-GB" altLang="en-US" sz="2000" dirty="0"/>
              <a:t>p</a:t>
            </a:r>
            <a:r>
              <a:rPr lang="en-GB" altLang="en-US" sz="2000" dirty="0" smtClean="0"/>
              <a:t>reviously unsuccessful attempts at rhythm correction or ERAF</a:t>
            </a:r>
            <a:endParaRPr lang="en-GB" altLang="en-US" sz="2000" dirty="0"/>
          </a:p>
        </p:txBody>
      </p:sp>
      <p:sp>
        <p:nvSpPr>
          <p:cNvPr id="22533" name="Rectangle 5"/>
          <p:cNvSpPr>
            <a:spLocks noChangeArrowheads="1"/>
          </p:cNvSpPr>
          <p:nvPr/>
        </p:nvSpPr>
        <p:spPr bwMode="auto">
          <a:xfrm>
            <a:off x="3740299" y="5383850"/>
            <a:ext cx="3600450" cy="955172"/>
          </a:xfrm>
          <a:prstGeom prst="rect">
            <a:avLst/>
          </a:prstGeom>
          <a:solidFill>
            <a:srgbClr val="0070C0"/>
          </a:solidFill>
          <a:ln w="9525">
            <a:solidFill>
              <a:schemeClr val="tx1"/>
            </a:solidFill>
            <a:miter lim="800000"/>
            <a:headEnd/>
            <a:tailEnd/>
          </a:ln>
          <a:effec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GB" altLang="en-US" b="1" dirty="0">
                <a:latin typeface="Calibri" panose="020F0502020204030204" pitchFamily="34" charset="0"/>
              </a:rPr>
              <a:t>General guidance</a:t>
            </a:r>
          </a:p>
          <a:p>
            <a:pPr algn="ctr" eaLnBrk="1" hangingPunct="1"/>
            <a:r>
              <a:rPr lang="en-GB" altLang="en-US" sz="2000" b="1" dirty="0">
                <a:latin typeface="Calibri" panose="020F0502020204030204" pitchFamily="34" charset="0"/>
              </a:rPr>
              <a:t>Use clinical judgement</a:t>
            </a:r>
          </a:p>
        </p:txBody>
      </p:sp>
    </p:spTree>
    <p:extLst>
      <p:ext uri="{BB962C8B-B14F-4D97-AF65-F5344CB8AC3E}">
        <p14:creationId xmlns:p14="http://schemas.microsoft.com/office/powerpoint/2010/main" val="9227748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descr="Image result for vaughan williams drug classification">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53696" y="1136592"/>
            <a:ext cx="6999220" cy="476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928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1834</Words>
  <Application>Microsoft Office PowerPoint</Application>
  <PresentationFormat>Widescreen</PresentationFormat>
  <Paragraphs>391</Paragraphs>
  <Slides>27</Slides>
  <Notes>18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Calibri</vt:lpstr>
      <vt:lpstr>Calibri Light</vt:lpstr>
      <vt:lpstr>Garamond</vt:lpstr>
      <vt:lpstr>Wingdings</vt:lpstr>
      <vt:lpstr>Office Theme</vt:lpstr>
      <vt:lpstr>Acrobat Document</vt:lpstr>
      <vt:lpstr>Update on Arrhythmia Management</vt:lpstr>
      <vt:lpstr>Objectives</vt:lpstr>
      <vt:lpstr>PowerPoint Presentation</vt:lpstr>
      <vt:lpstr>PowerPoint Presentation</vt:lpstr>
      <vt:lpstr>PowerPoint Presentation</vt:lpstr>
      <vt:lpstr>Atrial fibrillation</vt:lpstr>
      <vt:lpstr>PowerPoint Presentation</vt:lpstr>
      <vt:lpstr>Rhythm     Rate</vt:lpstr>
      <vt:lpstr>PowerPoint Presentation</vt:lpstr>
      <vt:lpstr>PowerPoint Presentation</vt:lpstr>
      <vt:lpstr>Cardioversion</vt:lpstr>
      <vt:lpstr>CHA²DS²-VASc score</vt:lpstr>
      <vt:lpstr>Who should receive OAC?</vt:lpstr>
      <vt:lpstr>Anticoagulate</vt:lpstr>
      <vt:lpstr>Direct anticoagulants (DOAC’s)</vt:lpstr>
      <vt:lpstr>SPAF trials versus Warfarin</vt:lpstr>
      <vt:lpstr>Efficacy and Safety of DOACs vs Warfarin</vt:lpstr>
      <vt:lpstr>PowerPoint Presentation</vt:lpstr>
      <vt:lpstr>Vernakalant</vt:lpstr>
      <vt:lpstr>PowerPoint Presentation</vt:lpstr>
      <vt:lpstr>PowerPoint Presentation</vt:lpstr>
      <vt:lpstr>Administration</vt:lpstr>
      <vt:lpstr>Narrow complex tachycardia (SVT)</vt:lpstr>
      <vt:lpstr>Ongoing management</vt:lpstr>
      <vt:lpstr>Pre-excitation (e.g. WPW)</vt:lpstr>
      <vt:lpstr>Ventricular arrhythmias</vt:lpstr>
      <vt:lpstr>PowerPoint Presentation</vt:lpstr>
    </vt:vector>
  </TitlesOfParts>
  <Company>States Of Jersey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Arrhythmia Management</dc:title>
  <dc:creator>Angela Hall</dc:creator>
  <cp:lastModifiedBy>Angela Hall</cp:lastModifiedBy>
  <cp:revision>36</cp:revision>
  <dcterms:created xsi:type="dcterms:W3CDTF">2018-02-08T09:34:13Z</dcterms:created>
  <dcterms:modified xsi:type="dcterms:W3CDTF">2018-03-08T13:40:53Z</dcterms:modified>
</cp:coreProperties>
</file>